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9.xml" ContentType="application/vnd.openxmlformats-officedocument.presentationml.tags+xml"/>
  <Override PartName="/ppt/notesSlides/notesSlide2.xml" ContentType="application/vnd.openxmlformats-officedocument.presentationml.notesSlide+xml"/>
  <Override PartName="/ppt/tags/tag30.xml" ContentType="application/vnd.openxmlformats-officedocument.presentationml.tags+xml"/>
  <Override PartName="/ppt/notesSlides/notesSlide3.xml" ContentType="application/vnd.openxmlformats-officedocument.presentationml.notesSlide+xml"/>
  <Override PartName="/ppt/tags/tag31.xml" ContentType="application/vnd.openxmlformats-officedocument.presentationml.tags+xml"/>
  <Override PartName="/ppt/notesSlides/notesSlide4.xml" ContentType="application/vnd.openxmlformats-officedocument.presentationml.notesSlide+xml"/>
  <Override PartName="/ppt/tags/tag32.xml" ContentType="application/vnd.openxmlformats-officedocument.presentationml.tags+xml"/>
  <Override PartName="/ppt/notesSlides/notesSlide5.xml" ContentType="application/vnd.openxmlformats-officedocument.presentationml.notesSlide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37.xml" ContentType="application/vnd.openxmlformats-officedocument.presentationml.tags+xml"/>
  <Override PartName="/ppt/notesSlides/notesSlide10.xml" ContentType="application/vnd.openxmlformats-officedocument.presentationml.notesSlide+xml"/>
  <Override PartName="/ppt/tags/tag38.xml" ContentType="application/vnd.openxmlformats-officedocument.presentationml.tags+xml"/>
  <Override PartName="/ppt/notesSlides/notesSlide11.xml" ContentType="application/vnd.openxmlformats-officedocument.presentationml.notesSlide+xml"/>
  <Override PartName="/ppt/tags/tag39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38" r:id="rId2"/>
    <p:sldId id="269" r:id="rId3"/>
    <p:sldId id="342" r:id="rId4"/>
    <p:sldId id="344" r:id="rId5"/>
    <p:sldId id="340" r:id="rId6"/>
    <p:sldId id="345" r:id="rId7"/>
    <p:sldId id="339" r:id="rId8"/>
    <p:sldId id="341" r:id="rId9"/>
    <p:sldId id="346" r:id="rId10"/>
    <p:sldId id="343" r:id="rId11"/>
    <p:sldId id="347" r:id="rId12"/>
    <p:sldId id="316" r:id="rId13"/>
  </p:sldIdLst>
  <p:sldSz cx="12192000" cy="6858000"/>
  <p:notesSz cx="6858000" cy="9144000"/>
  <p:custDataLst>
    <p:tags r:id="rId1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" id="{B876642A-CAE4-49D5-8EEE-113F5705A5F2}">
          <p14:sldIdLst>
            <p14:sldId id="338"/>
          </p14:sldIdLst>
        </p14:section>
        <p14:section name="Kapiteltrenner" id="{09388C9B-758A-4E3B-9E0C-D7191ABB4D6D}">
          <p14:sldIdLst>
            <p14:sldId id="269"/>
          </p14:sldIdLst>
        </p14:section>
        <p14:section name="Inhaltsfolien" id="{7C15E6B1-89C8-4AC6-A54C-AADED3436C0D}">
          <p14:sldIdLst>
            <p14:sldId id="342"/>
            <p14:sldId id="344"/>
            <p14:sldId id="340"/>
            <p14:sldId id="345"/>
            <p14:sldId id="339"/>
            <p14:sldId id="341"/>
            <p14:sldId id="346"/>
            <p14:sldId id="343"/>
            <p14:sldId id="347"/>
          </p14:sldIdLst>
        </p14:section>
        <p14:section name="Schlussfolien" id="{5875F8BC-CE0C-4DA9-A7F2-7873CB727C86}">
          <p14:sldIdLst>
            <p14:sldId id="31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00"/>
    <a:srgbClr val="00779A"/>
    <a:srgbClr val="1C768F"/>
    <a:srgbClr val="09B2AC"/>
    <a:srgbClr val="014A6B"/>
    <a:srgbClr val="4DC7D2"/>
    <a:srgbClr val="04B1AA"/>
    <a:srgbClr val="32BBC7"/>
    <a:srgbClr val="05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5" autoAdjust="0"/>
    <p:restoredTop sz="96208" autoAdjust="0"/>
  </p:normalViewPr>
  <p:slideViewPr>
    <p:cSldViewPr snapToGrid="0" showGuides="1">
      <p:cViewPr varScale="1">
        <p:scale>
          <a:sx n="115" d="100"/>
          <a:sy n="115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670"/>
    </p:cViewPr>
  </p:sorterViewPr>
  <p:notesViewPr>
    <p:cSldViewPr snapToGrid="0">
      <p:cViewPr varScale="1">
        <p:scale>
          <a:sx n="94" d="100"/>
          <a:sy n="94" d="100"/>
        </p:scale>
        <p:origin x="343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028EFDA-A75E-49AB-9C1C-E96D5D8201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9DB3184-593B-4E78-B58C-DA62E4A2A4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1B798-6D2C-417B-AF46-ECB70983C150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15F87B-7E94-4DDB-9703-3B62B77C5F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C9CA73-2501-4D43-9D8D-E09D9E3F3D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51251-5CB6-4896-AAF1-C5E7C80339F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44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0A665-AB63-487C-A689-A96D5AA0C864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55821" y="1143000"/>
            <a:ext cx="3946358" cy="221982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29F0A-9DE2-44AB-9A84-CC28BAF7B39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65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kern="1200">
        <a:solidFill>
          <a:schemeClr val="accent1"/>
        </a:solidFill>
        <a:latin typeface="+mj-lt"/>
        <a:ea typeface="+mn-ea"/>
        <a:cs typeface="+mn-cs"/>
      </a:defRPr>
    </a:lvl1pPr>
    <a:lvl2pPr marL="180975" indent="-180975" algn="l" defTabSz="914400" rtl="0" eaLnBrk="1" latinLnBrk="0" hangingPunct="1">
      <a:buClr>
        <a:schemeClr val="accent1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363" indent="-179388" algn="l" defTabSz="914400" rtl="0" eaLnBrk="1" latinLnBrk="0" hangingPunct="1">
      <a:buClr>
        <a:schemeClr val="bg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1338" indent="-180975" algn="l" defTabSz="914400" rtl="0" eaLnBrk="1" latinLnBrk="0" hangingPunct="1">
      <a:buClr>
        <a:schemeClr val="bg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2313" indent="-180975" algn="l" defTabSz="914400" rtl="0" eaLnBrk="1" latinLnBrk="0" hangingPunct="1">
      <a:buClr>
        <a:schemeClr val="bg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8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15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65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1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193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31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36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34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60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42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06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26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69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.emf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jp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.emf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.emf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 – große Headline un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1CBBBAC-B404-6745-A68A-B9CE2F38632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Bild 1">
            <a:extLst>
              <a:ext uri="{FF2B5EF4-FFF2-40B4-BE49-F238E27FC236}">
                <a16:creationId xmlns:a16="http://schemas.microsoft.com/office/drawing/2014/main" id="{DECAD4EE-ED3C-B34C-B3CA-FC1B5BF7AF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250"/>
          <a:stretch/>
        </p:blipFill>
        <p:spPr>
          <a:xfrm>
            <a:off x="0" y="566717"/>
            <a:ext cx="12193200" cy="6292871"/>
          </a:xfrm>
          <a:prstGeom prst="rect">
            <a:avLst/>
          </a:prstGeom>
        </p:spPr>
      </p:pic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22" name="think-cell Folie" r:id="rId6" imgW="344" imgH="345" progId="TCLayout.ActiveDocument.1">
                  <p:embed/>
                </p:oleObj>
              </mc:Choice>
              <mc:Fallback>
                <p:oleObj name="think-cell Folie" r:id="rId6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fokus_rgb_modul">
            <a:extLst>
              <a:ext uri="{FF2B5EF4-FFF2-40B4-BE49-F238E27FC236}">
                <a16:creationId xmlns:a16="http://schemas.microsoft.com/office/drawing/2014/main" id="{4F374E07-F43F-6844-8D1A-7FD45C37244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8428" y="493487"/>
            <a:ext cx="2514600" cy="915035"/>
          </a:xfrm>
          <a:prstGeom prst="rect">
            <a:avLst/>
          </a:prstGeom>
        </p:spPr>
      </p:pic>
      <p:sp>
        <p:nvSpPr>
          <p:cNvPr id="9" name="Textplatzhalter 14">
            <a:extLst>
              <a:ext uri="{FF2B5EF4-FFF2-40B4-BE49-F238E27FC236}">
                <a16:creationId xmlns:a16="http://schemas.microsoft.com/office/drawing/2014/main" id="{518EA853-8A09-604F-92D2-A547DEEBB2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24025"/>
            <a:ext cx="7824783" cy="2981879"/>
          </a:xfrm>
          <a:noFill/>
        </p:spPr>
        <p:txBody>
          <a:bodyPr wrap="square" lIns="486000" tIns="360000" rIns="360000" bIns="36000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1" i="0">
                <a:solidFill>
                  <a:schemeClr val="bg1"/>
                </a:solidFill>
                <a:latin typeface="Frutiger LT Com 55 Roman" panose="020B0503030504020204" pitchFamily="34" charset="77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Referenten</a:t>
            </a:r>
          </a:p>
        </p:txBody>
      </p:sp>
    </p:spTree>
    <p:extLst>
      <p:ext uri="{BB962C8B-B14F-4D97-AF65-F5344CB8AC3E}">
        <p14:creationId xmlns:p14="http://schemas.microsoft.com/office/powerpoint/2010/main" val="2167237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–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C7AF347-EE19-4A49-ACB3-3F7316F7E1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87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C7AF347-EE19-4A49-ACB3-3F7316F7E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DDBBD9DA-78F9-4E62-A16F-A3EAEE483A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24.05.22</a:t>
            </a:r>
          </a:p>
        </p:txBody>
      </p:sp>
      <p:sp>
        <p:nvSpPr>
          <p:cNvPr id="9" name="Copyright Fraunhofer">
            <a:extLst>
              <a:ext uri="{FF2B5EF4-FFF2-40B4-BE49-F238E27FC236}">
                <a16:creationId xmlns:a16="http://schemas.microsoft.com/office/drawing/2014/main" id="{68024DD5-D614-4E40-8330-76F9312A05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 FOKUS - Information classification: please choose - public - confidential - internal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4063AB9-A95E-44E6-BF4C-CF29833128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 dirty="0"/>
              <a:t>Page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4FD133-02A3-4CCE-886B-5D61839C10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292547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(optional)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89D932-8DCF-4ABE-8120-3CC2C601E5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275" y="4069080"/>
            <a:ext cx="5437188" cy="255134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7715D3E-BD63-49BD-96CA-087D6CFC2D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2318" y="4069080"/>
            <a:ext cx="5436000" cy="255198"/>
          </a:xfrm>
        </p:spPr>
        <p:txBody>
          <a:bodyPr/>
          <a:lstStyle>
            <a:lvl1pPr>
              <a:spcAft>
                <a:spcPts val="1300"/>
              </a:spcAft>
              <a:defRPr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12" name="fokus_rgb_modul">
            <a:extLst>
              <a:ext uri="{FF2B5EF4-FFF2-40B4-BE49-F238E27FC236}">
                <a16:creationId xmlns:a16="http://schemas.microsoft.com/office/drawing/2014/main" id="{3F34E698-3068-4B4A-BE26-CD81C185A6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029" y="6253843"/>
            <a:ext cx="1946255" cy="604157"/>
          </a:xfrm>
          <a:prstGeom prst="rect">
            <a:avLst/>
          </a:prstGeom>
        </p:spPr>
      </p:pic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F0CCC17-09BE-7343-9BCA-CC3B13B57A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8275" y="1684331"/>
            <a:ext cx="5436000" cy="2199355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de-D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5D2E50E7-FB89-BC4F-933E-4B720307F45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62318" y="1684332"/>
            <a:ext cx="5436000" cy="2199355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de-DE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115106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19BFEDD4-0A61-4DAA-847E-5542C0836B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70035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2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3A3249-3413-4CB5-A695-6373FE3490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24.05.22</a:t>
            </a:r>
          </a:p>
        </p:txBody>
      </p:sp>
      <p:sp>
        <p:nvSpPr>
          <p:cNvPr id="8" name="Copyright Fraunhofer">
            <a:extLst>
              <a:ext uri="{FF2B5EF4-FFF2-40B4-BE49-F238E27FC236}">
                <a16:creationId xmlns:a16="http://schemas.microsoft.com/office/drawing/2014/main" id="{97173DEC-80BC-41B9-97B7-7718E8E275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 FOKUS - Information classification: please choose - public - confidential - internal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BA71267-E3FD-4A93-BE1B-8DD361058A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 dirty="0"/>
              <a:t>Page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41153CC-8B9B-4F23-A87D-CDC7D540D2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292546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(optional)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AA71AE-8A22-4F1C-8598-F96615B924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7"/>
            <a:ext cx="3492500" cy="2797175"/>
          </a:xfrm>
        </p:spPr>
        <p:txBody>
          <a:bodyPr/>
          <a:lstStyle>
            <a:lvl1pPr>
              <a:spcAft>
                <a:spcPts val="1300"/>
              </a:spcAft>
              <a:defRPr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F587FD1-7E1D-43C5-AEEB-11FB82BEE6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2288" y="1703387"/>
            <a:ext cx="3492500" cy="2797175"/>
          </a:xfrm>
        </p:spPr>
        <p:txBody>
          <a:bodyPr/>
          <a:lstStyle>
            <a:lvl1pPr>
              <a:spcAft>
                <a:spcPts val="1300"/>
              </a:spcAft>
              <a:defRPr/>
            </a:lvl1pPr>
            <a:lvl9pPr>
              <a:buAutoNum type="arabicPeriod"/>
              <a:defRPr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D288D47-B1E2-4566-B8EC-6D108A6952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0075" y="1703387"/>
            <a:ext cx="3492500" cy="2797175"/>
          </a:xfrm>
        </p:spPr>
        <p:txBody>
          <a:bodyPr/>
          <a:lstStyle>
            <a:lvl1pPr>
              <a:spcAft>
                <a:spcPts val="1300"/>
              </a:spcAft>
              <a:defRPr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12" name="fokus_rgb_modul">
            <a:extLst>
              <a:ext uri="{FF2B5EF4-FFF2-40B4-BE49-F238E27FC236}">
                <a16:creationId xmlns:a16="http://schemas.microsoft.com/office/drawing/2014/main" id="{5252F197-32E4-B144-8A0A-FFB0D8F287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029" y="6253843"/>
            <a:ext cx="1946255" cy="60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82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4929" userDrawn="1">
          <p15:clr>
            <a:srgbClr val="FBAE40"/>
          </p15:clr>
        </p15:guide>
        <p15:guide id="4" pos="517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–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19BFEDD4-0A61-4DAA-847E-5542C0836B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34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19BFEDD4-0A61-4DAA-847E-5542C0836B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3A3249-3413-4CB5-A695-6373FE3490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24.05.22</a:t>
            </a:r>
          </a:p>
        </p:txBody>
      </p:sp>
      <p:sp>
        <p:nvSpPr>
          <p:cNvPr id="8" name="Copyright Fraunhofer">
            <a:extLst>
              <a:ext uri="{FF2B5EF4-FFF2-40B4-BE49-F238E27FC236}">
                <a16:creationId xmlns:a16="http://schemas.microsoft.com/office/drawing/2014/main" id="{97173DEC-80BC-41B9-97B7-7718E8E275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 FOKUS - Information classification: please choose - public - confidential - internal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BA71267-E3FD-4A93-BE1B-8DD361058A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 dirty="0"/>
              <a:t>Page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41153CC-8B9B-4F23-A87D-CDC7D540D2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292546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(optional)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AA71AE-8A22-4F1C-8598-F96615B924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4075112"/>
            <a:ext cx="3492500" cy="1710898"/>
          </a:xfrm>
        </p:spPr>
        <p:txBody>
          <a:bodyPr/>
          <a:lstStyle>
            <a:lvl1pPr>
              <a:spcAft>
                <a:spcPts val="1300"/>
              </a:spcAft>
              <a:defRPr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F587FD1-7E1D-43C5-AEEB-11FB82BEE6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2288" y="4075110"/>
            <a:ext cx="3492500" cy="1711327"/>
          </a:xfrm>
        </p:spPr>
        <p:txBody>
          <a:bodyPr/>
          <a:lstStyle>
            <a:lvl1pPr>
              <a:spcAft>
                <a:spcPts val="1300"/>
              </a:spcAft>
              <a:defRPr/>
            </a:lvl1pPr>
            <a:lvl9pPr>
              <a:buAutoNum type="arabicPeriod"/>
              <a:defRPr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D288D47-B1E2-4566-B8EC-6D108A6952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0075" y="4075110"/>
            <a:ext cx="3492500" cy="1711327"/>
          </a:xfrm>
        </p:spPr>
        <p:txBody>
          <a:bodyPr/>
          <a:lstStyle>
            <a:lvl1pPr>
              <a:spcAft>
                <a:spcPts val="1300"/>
              </a:spcAft>
              <a:defRPr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12" name="fokus_rgb_modul">
            <a:extLst>
              <a:ext uri="{FF2B5EF4-FFF2-40B4-BE49-F238E27FC236}">
                <a16:creationId xmlns:a16="http://schemas.microsoft.com/office/drawing/2014/main" id="{5252F197-32E4-B144-8A0A-FFB0D8F287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029" y="6253843"/>
            <a:ext cx="1946255" cy="604157"/>
          </a:xfrm>
          <a:prstGeom prst="rect">
            <a:avLst/>
          </a:prstGeom>
        </p:spPr>
      </p:pic>
      <p:sp>
        <p:nvSpPr>
          <p:cNvPr id="14" name="Bildplatzhalter 5">
            <a:extLst>
              <a:ext uri="{FF2B5EF4-FFF2-40B4-BE49-F238E27FC236}">
                <a16:creationId xmlns:a16="http://schemas.microsoft.com/office/drawing/2014/main" id="{9A4E2BED-3D50-D14E-8EF8-BA253C41E7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8276" y="1684331"/>
            <a:ext cx="3502424" cy="2199355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de-D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15" name="Bildplatzhalter 5">
            <a:extLst>
              <a:ext uri="{FF2B5EF4-FFF2-40B4-BE49-F238E27FC236}">
                <a16:creationId xmlns:a16="http://schemas.microsoft.com/office/drawing/2014/main" id="{113B829A-1E27-FB4F-A28E-5FFFB23A9A0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32288" y="1684332"/>
            <a:ext cx="3492500" cy="2199355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de-DE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16" name="Bildplatzhalter 5">
            <a:extLst>
              <a:ext uri="{FF2B5EF4-FFF2-40B4-BE49-F238E27FC236}">
                <a16:creationId xmlns:a16="http://schemas.microsoft.com/office/drawing/2014/main" id="{14599E2C-4219-1C4A-96FF-C7AC3232C4C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04201" y="1684332"/>
            <a:ext cx="3492500" cy="2199355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de-DE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363085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>
          <p15:clr>
            <a:srgbClr val="FBAE40"/>
          </p15:clr>
        </p15:guide>
        <p15:guide id="2" pos="2729">
          <p15:clr>
            <a:srgbClr val="FBAE40"/>
          </p15:clr>
        </p15:guide>
        <p15:guide id="3" pos="4929">
          <p15:clr>
            <a:srgbClr val="FBAE40"/>
          </p15:clr>
        </p15:guide>
        <p15:guide id="4" pos="517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4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C7AF347-EE19-4A49-ACB3-3F7316F7E1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7879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08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C7AF347-EE19-4A49-ACB3-3F7316F7E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61F0DBA5-C1B0-44DC-A359-F53055D10B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24.05.22</a:t>
            </a:r>
          </a:p>
        </p:txBody>
      </p:sp>
      <p:sp>
        <p:nvSpPr>
          <p:cNvPr id="13" name="Copyright Fraunhofer">
            <a:extLst>
              <a:ext uri="{FF2B5EF4-FFF2-40B4-BE49-F238E27FC236}">
                <a16:creationId xmlns:a16="http://schemas.microsoft.com/office/drawing/2014/main" id="{3A411D1E-2AF9-4CC5-AEC7-0C6DF157F5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 FOKUS - Information classification: please choose - public - confidential - internal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4828F296-FF06-4CDF-A47F-F729AA31C0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 dirty="0"/>
              <a:t>Page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C0110F-2625-4571-AE19-B8D78EAA1F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292546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(optional)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EF34A9-6B75-4492-8A12-35A87E55C8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2520950" cy="2932112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E310D88-98AF-4753-BFFB-0D7937A972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95663" y="1703388"/>
            <a:ext cx="2520950" cy="2911438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BED3F47-FB9A-471A-8A6D-C6AC2320A9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5388" y="1703388"/>
            <a:ext cx="2520950" cy="2911438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4C0EBAA-DEB8-42ED-9FF0-97A1433AEB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91625" y="1703388"/>
            <a:ext cx="2520950" cy="2911438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16" name="fokus_rgb_modul">
            <a:extLst>
              <a:ext uri="{FF2B5EF4-FFF2-40B4-BE49-F238E27FC236}">
                <a16:creationId xmlns:a16="http://schemas.microsoft.com/office/drawing/2014/main" id="{852E3A50-8E55-2F44-B9DB-FD2D4E6D0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029" y="6253843"/>
            <a:ext cx="1946255" cy="60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60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  <p15:guide id="3" pos="2139" userDrawn="1">
          <p15:clr>
            <a:srgbClr val="FBAE40"/>
          </p15:clr>
        </p15:guide>
        <p15:guide id="4" pos="1890" userDrawn="1">
          <p15:clr>
            <a:srgbClr val="FBAE40"/>
          </p15:clr>
        </p15:guide>
        <p15:guide id="5" pos="5541" userDrawn="1">
          <p15:clr>
            <a:srgbClr val="FBAE40"/>
          </p15:clr>
        </p15:guide>
        <p15:guide id="6" pos="579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– 4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C7AF347-EE19-4A49-ACB3-3F7316F7E1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58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C7AF347-EE19-4A49-ACB3-3F7316F7E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61F0DBA5-C1B0-44DC-A359-F53055D10B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24.05.22</a:t>
            </a:r>
          </a:p>
        </p:txBody>
      </p:sp>
      <p:sp>
        <p:nvSpPr>
          <p:cNvPr id="13" name="Copyright Fraunhofer">
            <a:extLst>
              <a:ext uri="{FF2B5EF4-FFF2-40B4-BE49-F238E27FC236}">
                <a16:creationId xmlns:a16="http://schemas.microsoft.com/office/drawing/2014/main" id="{3A411D1E-2AF9-4CC5-AEC7-0C6DF157F5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 FOKUS - Information classification: please choose - public - confidential - internal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4828F296-FF06-4CDF-A47F-F729AA31C0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 dirty="0"/>
              <a:t>Page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C0110F-2625-4571-AE19-B8D78EAA1F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292546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(optional)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EF34A9-6B75-4492-8A12-35A87E55C8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4052813"/>
            <a:ext cx="2520950" cy="1797957"/>
          </a:xfrm>
        </p:spPr>
        <p:txBody>
          <a:bodyPr/>
          <a:lstStyle>
            <a:lvl1pPr>
              <a:spcAft>
                <a:spcPts val="1300"/>
              </a:spcAft>
              <a:defRPr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E310D88-98AF-4753-BFFB-0D7937A972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95663" y="4045631"/>
            <a:ext cx="2530872" cy="1797957"/>
          </a:xfrm>
        </p:spPr>
        <p:txBody>
          <a:bodyPr/>
          <a:lstStyle>
            <a:lvl1pPr>
              <a:spcAft>
                <a:spcPts val="1300"/>
              </a:spcAft>
              <a:defRPr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BED3F47-FB9A-471A-8A6D-C6AC2320A9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5388" y="4045631"/>
            <a:ext cx="2520950" cy="1797957"/>
          </a:xfrm>
        </p:spPr>
        <p:txBody>
          <a:bodyPr/>
          <a:lstStyle>
            <a:lvl1pPr>
              <a:spcAft>
                <a:spcPts val="1300"/>
              </a:spcAft>
              <a:defRPr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4C0EBAA-DEB8-42ED-9FF0-97A1433AEB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91625" y="4045631"/>
            <a:ext cx="2520950" cy="1797957"/>
          </a:xfrm>
        </p:spPr>
        <p:txBody>
          <a:bodyPr/>
          <a:lstStyle>
            <a:lvl1pPr>
              <a:spcAft>
                <a:spcPts val="1300"/>
              </a:spcAft>
              <a:defRPr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16" name="fokus_rgb_modul">
            <a:extLst>
              <a:ext uri="{FF2B5EF4-FFF2-40B4-BE49-F238E27FC236}">
                <a16:creationId xmlns:a16="http://schemas.microsoft.com/office/drawing/2014/main" id="{852E3A50-8E55-2F44-B9DB-FD2D4E6D0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029" y="6253843"/>
            <a:ext cx="1946255" cy="604157"/>
          </a:xfrm>
          <a:prstGeom prst="rect">
            <a:avLst/>
          </a:prstGeom>
        </p:spPr>
      </p:pic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707D48C0-11A5-5E41-8E17-CE8DEF26EF2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8276" y="1684332"/>
            <a:ext cx="2530873" cy="2199356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de-D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19" name="Bildplatzhalter 5">
            <a:extLst>
              <a:ext uri="{FF2B5EF4-FFF2-40B4-BE49-F238E27FC236}">
                <a16:creationId xmlns:a16="http://schemas.microsoft.com/office/drawing/2014/main" id="{4EAE14B8-1175-2B4F-8F9D-51B81BA3BB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95663" y="1684332"/>
            <a:ext cx="2530873" cy="2199356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de-D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20" name="Bildplatzhalter 5">
            <a:extLst>
              <a:ext uri="{FF2B5EF4-FFF2-40B4-BE49-F238E27FC236}">
                <a16:creationId xmlns:a16="http://schemas.microsoft.com/office/drawing/2014/main" id="{73410C41-24FC-274D-B538-972E47F6819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69001" y="1684332"/>
            <a:ext cx="2530873" cy="2199356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de-D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21" name="Bildplatzhalter 5">
            <a:extLst>
              <a:ext uri="{FF2B5EF4-FFF2-40B4-BE49-F238E27FC236}">
                <a16:creationId xmlns:a16="http://schemas.microsoft.com/office/drawing/2014/main" id="{D353F5B3-ADFF-C84C-9F6D-439BD7E42F1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96388" y="1684332"/>
            <a:ext cx="2530873" cy="2199356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de-D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881755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  <p15:guide id="3" pos="2139">
          <p15:clr>
            <a:srgbClr val="FBAE40"/>
          </p15:clr>
        </p15:guide>
        <p15:guide id="4" pos="1890">
          <p15:clr>
            <a:srgbClr val="FBAE40"/>
          </p15:clr>
        </p15:guide>
        <p15:guide id="5" pos="5541">
          <p15:clr>
            <a:srgbClr val="FBAE40"/>
          </p15:clr>
        </p15:guide>
        <p15:guide id="6" pos="579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73EB3F1D-68CC-4D42-88C6-FD85199577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43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73EB3F1D-68CC-4D42-88C6-FD85199577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fokus_rgb_modul">
            <a:extLst>
              <a:ext uri="{FF2B5EF4-FFF2-40B4-BE49-F238E27FC236}">
                <a16:creationId xmlns:a16="http://schemas.microsoft.com/office/drawing/2014/main" id="{AEFB90C4-1AC5-4D4B-9753-7653C3D8A8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029" y="6253843"/>
            <a:ext cx="1946255" cy="604157"/>
          </a:xfrm>
          <a:prstGeom prst="rect">
            <a:avLst/>
          </a:prstGeom>
        </p:spPr>
      </p:pic>
      <p:sp>
        <p:nvSpPr>
          <p:cNvPr id="4" name="Bildplatzhalter 3">
            <a:extLst>
              <a:ext uri="{FF2B5EF4-FFF2-40B4-BE49-F238E27FC236}">
                <a16:creationId xmlns:a16="http://schemas.microsoft.com/office/drawing/2014/main" id="{3E48FEFF-8829-5B4C-931F-71B18B63C7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56325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Datumsplatzhalter 11">
            <a:extLst>
              <a:ext uri="{FF2B5EF4-FFF2-40B4-BE49-F238E27FC236}">
                <a16:creationId xmlns:a16="http://schemas.microsoft.com/office/drawing/2014/main" id="{81180120-1631-0C4A-853D-C18F75D902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61964"/>
            <a:ext cx="720000" cy="123111"/>
          </a:xfrm>
        </p:spPr>
        <p:txBody>
          <a:bodyPr/>
          <a:lstStyle/>
          <a:p>
            <a:r>
              <a:rPr lang="de-DE" noProof="0"/>
              <a:t>24.05.22</a:t>
            </a:r>
          </a:p>
        </p:txBody>
      </p:sp>
      <p:sp>
        <p:nvSpPr>
          <p:cNvPr id="13" name="Copyright Fraunhofer">
            <a:extLst>
              <a:ext uri="{FF2B5EF4-FFF2-40B4-BE49-F238E27FC236}">
                <a16:creationId xmlns:a16="http://schemas.microsoft.com/office/drawing/2014/main" id="{80D85462-D1D6-C149-9911-43EA0C0646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7896" y="6461964"/>
            <a:ext cx="5507633" cy="130494"/>
          </a:xfrm>
        </p:spPr>
        <p:txBody>
          <a:bodyPr/>
          <a:lstStyle/>
          <a:p>
            <a:r>
              <a:rPr lang="de-DE" noProof="0"/>
              <a:t>© Fraunhofer FOKUS - Information classification: please choose - public - confidential - internal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27044693-DD47-7646-A515-C37066D515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69658"/>
            <a:ext cx="720000" cy="138499"/>
          </a:xfrm>
        </p:spPr>
        <p:txBody>
          <a:bodyPr/>
          <a:lstStyle/>
          <a:p>
            <a:r>
              <a:rPr lang="de-DE" noProof="0" dirty="0"/>
              <a:t>Page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204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73EB3F1D-68CC-4D42-88C6-FD85199577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28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73EB3F1D-68CC-4D42-88C6-FD85199577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fokus_rgb_modul">
            <a:extLst>
              <a:ext uri="{FF2B5EF4-FFF2-40B4-BE49-F238E27FC236}">
                <a16:creationId xmlns:a16="http://schemas.microsoft.com/office/drawing/2014/main" id="{AEFB90C4-1AC5-4D4B-9753-7653C3D8A8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029" y="6253843"/>
            <a:ext cx="1946255" cy="604157"/>
          </a:xfrm>
          <a:prstGeom prst="rect">
            <a:avLst/>
          </a:prstGeom>
        </p:spPr>
      </p:pic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4B919614-F897-734F-BD2D-DDE52CEF35D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79426" y="479425"/>
            <a:ext cx="11233149" cy="5505450"/>
          </a:xfrm>
          <a:prstGeom prst="rect">
            <a:avLst/>
          </a:prstGeom>
          <a:solidFill>
            <a:srgbClr val="E5EEF2"/>
          </a:solidFill>
        </p:spPr>
        <p:txBody>
          <a:bodyPr lIns="144000" tIns="144000" rIns="144000" bIns="144000" numCol="1" spcCol="360000">
            <a:noAutofit/>
          </a:bodyPr>
          <a:lstStyle>
            <a:lvl1pPr marL="0" indent="0" algn="l" defTabSz="914400" rtl="0" eaLnBrk="1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80" b="0" kern="1200">
                <a:solidFill>
                  <a:schemeClr val="bg1"/>
                </a:solidFill>
                <a:latin typeface="Frutiger LT Com 55 Roman" panose="020B0A03040504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96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>
              <a:solidFill>
                <a:schemeClr val="accent2"/>
              </a:solidFill>
            </a:endParaRPr>
          </a:p>
        </p:txBody>
      </p:sp>
      <p:sp>
        <p:nvSpPr>
          <p:cNvPr id="13" name="Datumsplatzhalter 11">
            <a:extLst>
              <a:ext uri="{FF2B5EF4-FFF2-40B4-BE49-F238E27FC236}">
                <a16:creationId xmlns:a16="http://schemas.microsoft.com/office/drawing/2014/main" id="{B4AB061E-8BF4-CD4E-917F-355220762A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61964"/>
            <a:ext cx="720000" cy="123111"/>
          </a:xfrm>
        </p:spPr>
        <p:txBody>
          <a:bodyPr/>
          <a:lstStyle/>
          <a:p>
            <a:r>
              <a:rPr lang="de-DE" noProof="0"/>
              <a:t>24.05.22</a:t>
            </a:r>
          </a:p>
        </p:txBody>
      </p:sp>
      <p:sp>
        <p:nvSpPr>
          <p:cNvPr id="14" name="Copyright Fraunhofer">
            <a:extLst>
              <a:ext uri="{FF2B5EF4-FFF2-40B4-BE49-F238E27FC236}">
                <a16:creationId xmlns:a16="http://schemas.microsoft.com/office/drawing/2014/main" id="{2FBD3580-B40A-D444-B1FA-4DB34E02A5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7896" y="6461964"/>
            <a:ext cx="5507633" cy="130494"/>
          </a:xfrm>
        </p:spPr>
        <p:txBody>
          <a:bodyPr/>
          <a:lstStyle/>
          <a:p>
            <a:r>
              <a:rPr lang="de-DE" noProof="0"/>
              <a:t>© Fraunhofer FOKUS - Information classification: please choose - public - confidential - internal</a:t>
            </a:r>
          </a:p>
        </p:txBody>
      </p:sp>
      <p:sp>
        <p:nvSpPr>
          <p:cNvPr id="15" name="Foliennummernplatzhalter 13">
            <a:extLst>
              <a:ext uri="{FF2B5EF4-FFF2-40B4-BE49-F238E27FC236}">
                <a16:creationId xmlns:a16="http://schemas.microsoft.com/office/drawing/2014/main" id="{A4A6117D-904E-1541-B405-75B8E87C6E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69658"/>
            <a:ext cx="720000" cy="138499"/>
          </a:xfrm>
        </p:spPr>
        <p:txBody>
          <a:bodyPr/>
          <a:lstStyle/>
          <a:p>
            <a:r>
              <a:rPr lang="de-DE" noProof="0" dirty="0"/>
              <a:t>Page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6547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itat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A2D60F38-DAD9-9C47-B628-662959D275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178731"/>
          </a:xfrm>
          <a:prstGeom prst="rect">
            <a:avLst/>
          </a:prstGeom>
        </p:spPr>
      </p:pic>
      <p:pic>
        <p:nvPicPr>
          <p:cNvPr id="13" name="Bild 1">
            <a:extLst>
              <a:ext uri="{FF2B5EF4-FFF2-40B4-BE49-F238E27FC236}">
                <a16:creationId xmlns:a16="http://schemas.microsoft.com/office/drawing/2014/main" id="{FDC31B45-FEC9-7242-83D3-809F861B48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367"/>
          <a:stretch/>
        </p:blipFill>
        <p:spPr>
          <a:xfrm>
            <a:off x="1975" y="550389"/>
            <a:ext cx="12193200" cy="5598952"/>
          </a:xfrm>
          <a:prstGeom prst="rect">
            <a:avLst/>
          </a:prstGeom>
        </p:spPr>
      </p:pic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BAB6549-3007-4962-B8D4-52ECE48231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04" name="think-cell Folie" r:id="rId6" imgW="344" imgH="345" progId="TCLayout.ActiveDocument.1">
                  <p:embed/>
                </p:oleObj>
              </mc:Choice>
              <mc:Fallback>
                <p:oleObj name="think-cell Folie" r:id="rId6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BAB6549-3007-4962-B8D4-52ECE48231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ABC3893-E6D0-4680-9CDB-B7D76C158179}"/>
              </a:ext>
            </a:extLst>
          </p:cNvPr>
          <p:cNvCxnSpPr/>
          <p:nvPr userDrawn="1"/>
        </p:nvCxnSpPr>
        <p:spPr>
          <a:xfrm>
            <a:off x="0" y="6143625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FE2E23E-A04B-4A3C-9731-269F09B361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noProof="0"/>
              <a:t>24.05.22</a:t>
            </a:r>
          </a:p>
        </p:txBody>
      </p:sp>
      <p:sp>
        <p:nvSpPr>
          <p:cNvPr id="17" name="Copyright Fraunhofer">
            <a:extLst>
              <a:ext uri="{FF2B5EF4-FFF2-40B4-BE49-F238E27FC236}">
                <a16:creationId xmlns:a16="http://schemas.microsoft.com/office/drawing/2014/main" id="{7BF1A88B-92B6-448D-B293-70A607B265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© Fraunhofer FOKUS - Information classification: please choose - public - confidential - internal</a:t>
            </a:r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9320B56D-3BA0-4D7D-91B3-67F9A11E4A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 dirty="0"/>
              <a:t>Page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09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3CE2A8B-DF0C-4ED8-B188-C82210FB66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24408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3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ildplatzhalter 6">
            <a:extLst>
              <a:ext uri="{FF2B5EF4-FFF2-40B4-BE49-F238E27FC236}">
                <a16:creationId xmlns:a16="http://schemas.microsoft.com/office/drawing/2014/main" id="{2593715C-3DC0-4E6F-AC38-9875A9DF0C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5388" y="0"/>
            <a:ext cx="5916612" cy="6158116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4EB5820C-E708-4B83-B2D5-A17747D22E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noProof="0"/>
              <a:t>24.05.22</a:t>
            </a:r>
          </a:p>
        </p:txBody>
      </p:sp>
      <p:sp>
        <p:nvSpPr>
          <p:cNvPr id="11" name="Copyright Fraunhofer">
            <a:extLst>
              <a:ext uri="{FF2B5EF4-FFF2-40B4-BE49-F238E27FC236}">
                <a16:creationId xmlns:a16="http://schemas.microsoft.com/office/drawing/2014/main" id="{D2144230-B8EC-476B-931A-D0CD27889E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© Fraunhofer FOKUS - Information classification: please choose - public - confidential - internal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1FBFD26-99E1-4A8F-A74A-F6ADF2E2D8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 dirty="0"/>
              <a:t>Page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4FD108-BE77-4119-8953-7B3B60E98A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8199" y="1703388"/>
            <a:ext cx="5437188" cy="290951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pic>
        <p:nvPicPr>
          <p:cNvPr id="13" name="fokus_rgb_modul">
            <a:extLst>
              <a:ext uri="{FF2B5EF4-FFF2-40B4-BE49-F238E27FC236}">
                <a16:creationId xmlns:a16="http://schemas.microsoft.com/office/drawing/2014/main" id="{F07C76E7-C1F8-4A4E-B09B-8E5D21C18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029" y="6253843"/>
            <a:ext cx="1946255" cy="6041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0A8CDE94-C1F5-834F-80D5-3FADC76D9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638476"/>
            <a:ext cx="11233150" cy="382733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E841D046-40E0-9449-A357-2970269F3E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9425" y="292546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(optional)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08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3 Spal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D3ED57BE-37A9-4D96-8E88-2396C11862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18074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2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ildplatzhalter 6">
            <a:extLst>
              <a:ext uri="{FF2B5EF4-FFF2-40B4-BE49-F238E27FC236}">
                <a16:creationId xmlns:a16="http://schemas.microsoft.com/office/drawing/2014/main" id="{61458B9F-36A1-41C9-BED5-48660CBF7B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20075" y="0"/>
            <a:ext cx="3971925" cy="6158116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A55FE10-1600-4EC9-BD53-2AD0F1FF5A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noProof="0"/>
              <a:t>24.05.22</a:t>
            </a:r>
          </a:p>
        </p:txBody>
      </p:sp>
      <p:sp>
        <p:nvSpPr>
          <p:cNvPr id="11" name="Copyright Fraunhofer">
            <a:extLst>
              <a:ext uri="{FF2B5EF4-FFF2-40B4-BE49-F238E27FC236}">
                <a16:creationId xmlns:a16="http://schemas.microsoft.com/office/drawing/2014/main" id="{3F46C379-14E1-4C3E-81B3-2514BD91D6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© Fraunhofer FOKUS - Information classification: please choose - public - confidential - internal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983DEDE-C1BC-4CFF-B990-BF9CE174A5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 dirty="0"/>
              <a:t>Page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813626-B371-440A-B685-32C7597133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8199" y="1703388"/>
            <a:ext cx="3492500" cy="264059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2D2D81B-2964-4DEB-9973-66C95A1B00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32288" y="1703388"/>
            <a:ext cx="3492500" cy="261937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13" name="fokus_rgb_modul">
            <a:extLst>
              <a:ext uri="{FF2B5EF4-FFF2-40B4-BE49-F238E27FC236}">
                <a16:creationId xmlns:a16="http://schemas.microsoft.com/office/drawing/2014/main" id="{6DF73B07-02FD-0C48-8DA8-AD4BB073F4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029" y="6253843"/>
            <a:ext cx="1946255" cy="6041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5173E4AD-9390-024B-B270-D02C71992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651728"/>
            <a:ext cx="7507288" cy="368603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F3DF9007-42D9-454E-A8AD-BB75AD302D7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425" y="292546"/>
            <a:ext cx="7507288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(optional)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84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4929" userDrawn="1">
          <p15:clr>
            <a:srgbClr val="FBAE40"/>
          </p15:clr>
        </p15:guide>
        <p15:guide id="4" pos="517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zene, Straße, Stadt, Weg enthält.&#10;&#10;Automatisch generierte Beschreibung">
            <a:extLst>
              <a:ext uri="{FF2B5EF4-FFF2-40B4-BE49-F238E27FC236}">
                <a16:creationId xmlns:a16="http://schemas.microsoft.com/office/drawing/2014/main" id="{860BEF0E-2CB1-2C44-AF5F-A8D4D23C5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492" r="241" b="315"/>
          <a:stretch/>
        </p:blipFill>
        <p:spPr>
          <a:xfrm>
            <a:off x="-167" y="-1"/>
            <a:ext cx="12192167" cy="6865257"/>
          </a:xfrm>
          <a:prstGeom prst="rect">
            <a:avLst/>
          </a:prstGeom>
        </p:spPr>
      </p:pic>
      <p:sp>
        <p:nvSpPr>
          <p:cNvPr id="12" name="Textplatzhalter 4" descr="Headline">
            <a:extLst>
              <a:ext uri="{FF2B5EF4-FFF2-40B4-BE49-F238E27FC236}">
                <a16:creationId xmlns:a16="http://schemas.microsoft.com/office/drawing/2014/main" id="{162B3F8F-2A74-A042-B29C-D4B98059DE4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2511136"/>
            <a:ext cx="7824783" cy="2994768"/>
          </a:xfrm>
          <a:prstGeom prst="rect">
            <a:avLst/>
          </a:prstGeom>
          <a:gradFill>
            <a:gsLst>
              <a:gs pos="52000">
                <a:srgbClr val="00779A">
                  <a:alpha val="95000"/>
                </a:srgbClr>
              </a:gs>
              <a:gs pos="13000">
                <a:srgbClr val="014A6B">
                  <a:alpha val="95000"/>
                </a:srgbClr>
              </a:gs>
              <a:gs pos="76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</a:gradFill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09058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platzhalter 14">
            <a:extLst>
              <a:ext uri="{FF2B5EF4-FFF2-40B4-BE49-F238E27FC236}">
                <a16:creationId xmlns:a16="http://schemas.microsoft.com/office/drawing/2014/main" id="{6BEF8FD8-90E0-C34F-8D21-05B9C7BC9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24025"/>
            <a:ext cx="7824783" cy="2981879"/>
          </a:xfrm>
          <a:gradFill flip="none" rotWithShape="1">
            <a:gsLst>
              <a:gs pos="56000">
                <a:srgbClr val="1E7992">
                  <a:alpha val="95000"/>
                </a:srgbClr>
              </a:gs>
              <a:gs pos="22000">
                <a:srgbClr val="014A6B">
                  <a:alpha val="95000"/>
                </a:srgbClr>
              </a:gs>
              <a:gs pos="75000">
                <a:schemeClr val="accent5">
                  <a:alpha val="42000"/>
                  <a:lumMod val="87000"/>
                  <a:lumOff val="13000"/>
                </a:schemeClr>
              </a:gs>
              <a:gs pos="100000">
                <a:srgbClr val="09B2AC">
                  <a:alpha val="45000"/>
                  <a:lumMod val="87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lIns="486000" tIns="360000" rIns="360000" bIns="36000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1" i="0">
                <a:solidFill>
                  <a:schemeClr val="bg1"/>
                </a:solidFill>
                <a:latin typeface="Frutiger LT Com 55 Roman" panose="020B0503030504020204" pitchFamily="34" charset="77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Referenten</a:t>
            </a:r>
          </a:p>
        </p:txBody>
      </p:sp>
    </p:spTree>
    <p:extLst>
      <p:ext uri="{BB962C8B-B14F-4D97-AF65-F5344CB8AC3E}">
        <p14:creationId xmlns:p14="http://schemas.microsoft.com/office/powerpoint/2010/main" val="2174523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| klein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3DC8D38B-C18B-45D1-977E-43D6AADFE7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918883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87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B3DBCD-172B-459C-8C97-521B96028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700213"/>
            <a:ext cx="5437188" cy="2640595"/>
          </a:xfrm>
        </p:spPr>
        <p:txBody>
          <a:bodyPr numCol="1" spcCol="360000"/>
          <a:lstStyle>
            <a:lvl5pPr>
              <a:defRPr/>
            </a:lvl5pPr>
            <a:lvl8pPr>
              <a:buAutoNum type="arabicPeriod"/>
              <a:defRPr/>
            </a:lvl8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A80A6E1-2019-439E-8E86-0046D913F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noProof="0"/>
              <a:t>24.05.22</a:t>
            </a:r>
          </a:p>
        </p:txBody>
      </p:sp>
      <p:sp>
        <p:nvSpPr>
          <p:cNvPr id="10" name="Copyright Fraunhofer">
            <a:extLst>
              <a:ext uri="{FF2B5EF4-FFF2-40B4-BE49-F238E27FC236}">
                <a16:creationId xmlns:a16="http://schemas.microsoft.com/office/drawing/2014/main" id="{F3CF5D9C-18A9-4FD1-BF61-90B1DF40DA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© Fraunhofer FOKUS - Information classification: please choose - public - confidential - internal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C7C1689-11E8-41AB-9458-DE44740E23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 dirty="0"/>
              <a:t>Page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2979DCD-35B3-46F6-8E1A-F75179508D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75388" y="1700213"/>
            <a:ext cx="5437187" cy="2640595"/>
          </a:xfrm>
        </p:spPr>
        <p:txBody>
          <a:bodyPr numCol="1"/>
          <a:lstStyle/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2" name="fokus_rgb_modul">
            <a:extLst>
              <a:ext uri="{FF2B5EF4-FFF2-40B4-BE49-F238E27FC236}">
                <a16:creationId xmlns:a16="http://schemas.microsoft.com/office/drawing/2014/main" id="{EB154F4C-86AF-E74A-B3CC-F49B98FA07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029" y="6253843"/>
            <a:ext cx="1946255" cy="6041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24ACD405-76FA-E643-8B7E-DE63742D9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638476"/>
            <a:ext cx="11233150" cy="382733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3B0F592C-8B44-C247-84BE-1B4A95CA39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9425" y="292546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(optional)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339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mit Info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3DC8D38B-C18B-45D1-977E-43D6AADFE7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72209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2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3DC8D38B-C18B-45D1-977E-43D6AADFE7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B3DBCD-172B-459C-8C97-521B96028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700213"/>
            <a:ext cx="5916613" cy="4161744"/>
          </a:xfrm>
          <a:gradFill flip="none" rotWithShape="1">
            <a:gsLst>
              <a:gs pos="56000">
                <a:srgbClr val="1E7992">
                  <a:alpha val="95000"/>
                </a:srgbClr>
              </a:gs>
              <a:gs pos="22000">
                <a:srgbClr val="014A6B">
                  <a:alpha val="95000"/>
                </a:srgbClr>
              </a:gs>
              <a:gs pos="75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wrap="square" lIns="486000" tIns="360000" rIns="360000" bIns="360000" rtlCol="0" anchor="t">
            <a:noAutofit/>
          </a:bodyPr>
          <a:lstStyle>
            <a:lvl1pPr>
              <a:spcAft>
                <a:spcPts val="0"/>
              </a:spcAft>
              <a:defRPr lang="de-DE" sz="2000" dirty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208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buAutoNum type="arabicPeriod"/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>
              <a:spcAft>
                <a:spcPts val="0"/>
              </a:spcAft>
            </a:pPr>
            <a:r>
              <a:rPr lang="de-DE"/>
              <a:t>Mastertextformat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4F9B75C-F431-4271-A789-357B552F17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5388" y="1700213"/>
            <a:ext cx="5437187" cy="277729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7C33152-44C8-4D5F-8A14-F5A77C4509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noProof="0"/>
              <a:t>24.05.22</a:t>
            </a:r>
          </a:p>
        </p:txBody>
      </p:sp>
      <p:sp>
        <p:nvSpPr>
          <p:cNvPr id="10" name="Copyright Fraunhofer">
            <a:extLst>
              <a:ext uri="{FF2B5EF4-FFF2-40B4-BE49-F238E27FC236}">
                <a16:creationId xmlns:a16="http://schemas.microsoft.com/office/drawing/2014/main" id="{E4293628-7C4E-4B40-9C44-4455388844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© Fraunhofer FOKUS - Information classification: please choose - public - confidential - internal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82CBCEFF-ED55-43F4-840E-11635FF54F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noProof="0" dirty="0"/>
              <a:t>Page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3" name="fokus_rgb_modul">
            <a:extLst>
              <a:ext uri="{FF2B5EF4-FFF2-40B4-BE49-F238E27FC236}">
                <a16:creationId xmlns:a16="http://schemas.microsoft.com/office/drawing/2014/main" id="{0C5DE296-A3F2-B245-9A5E-737907F35D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029" y="6253843"/>
            <a:ext cx="1946255" cy="6041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A9A86A7A-1342-B341-85A9-D3D33641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638476"/>
            <a:ext cx="11233150" cy="382733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92F6041B-56F9-3840-A020-9CB05DCCAF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292546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(optional)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6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BAB6549-3007-4962-B8D4-52ECE48231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18240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77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hteck 21">
            <a:extLst>
              <a:ext uri="{FF2B5EF4-FFF2-40B4-BE49-F238E27FC236}">
                <a16:creationId xmlns:a16="http://schemas.microsoft.com/office/drawing/2014/main" id="{30FDEE22-4D74-4924-86C5-CF41B7A9F583}"/>
              </a:ext>
            </a:extLst>
          </p:cNvPr>
          <p:cNvSpPr/>
          <p:nvPr userDrawn="1"/>
        </p:nvSpPr>
        <p:spPr bwMode="gray">
          <a:xfrm>
            <a:off x="479425" y="1134790"/>
            <a:ext cx="473886" cy="8754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>
              <a:solidFill>
                <a:schemeClr val="tx1"/>
              </a:solidFill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ABC3893-E6D0-4680-9CDB-B7D76C158179}"/>
              </a:ext>
            </a:extLst>
          </p:cNvPr>
          <p:cNvCxnSpPr/>
          <p:nvPr userDrawn="1"/>
        </p:nvCxnSpPr>
        <p:spPr>
          <a:xfrm>
            <a:off x="0" y="6143625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19260903-BB55-4E18-8A26-9490D566EE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826784"/>
            <a:ext cx="11233150" cy="322368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4400">
                <a:solidFill>
                  <a:schemeClr val="accent2"/>
                </a:solidFill>
                <a:latin typeface="Frutiger LT Com 65 Bold" panose="020B0803030504020204" pitchFamily="34" charset="0"/>
              </a:defRPr>
            </a:lvl1pPr>
            <a:lvl2pPr algn="r">
              <a:lnSpc>
                <a:spcPct val="110000"/>
              </a:lnSpc>
              <a:spcAft>
                <a:spcPts val="0"/>
              </a:spcAft>
              <a:defRPr sz="1400">
                <a:solidFill>
                  <a:schemeClr val="accent2"/>
                </a:solidFill>
                <a:latin typeface="+mj-lt"/>
              </a:defRPr>
            </a:lvl2pPr>
            <a:lvl3pPr algn="r">
              <a:lnSpc>
                <a:spcPct val="110000"/>
              </a:lnSpc>
              <a:spcAft>
                <a:spcPts val="0"/>
              </a:spcAft>
              <a:defRPr b="0">
                <a:solidFill>
                  <a:schemeClr val="accent2"/>
                </a:solidFill>
                <a:latin typeface="+mn-lt"/>
              </a:defRPr>
            </a:lvl3pPr>
            <a:lvl4pPr marL="0" indent="0" algn="r">
              <a:lnSpc>
                <a:spcPct val="110000"/>
              </a:lnSpc>
              <a:buNone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de-DE" dirty="0"/>
              <a:t>Zitat</a:t>
            </a:r>
          </a:p>
          <a:p>
            <a:pPr lvl="1"/>
            <a:r>
              <a:rPr lang="de-DE" dirty="0"/>
              <a:t>Name des Autors</a:t>
            </a:r>
          </a:p>
          <a:p>
            <a:pPr lvl="2"/>
            <a:r>
              <a:rPr lang="de-DE" dirty="0"/>
              <a:t>Position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30F5BB5-7863-4504-94A4-F39A72E20BF2}"/>
              </a:ext>
            </a:extLst>
          </p:cNvPr>
          <p:cNvGrpSpPr/>
          <p:nvPr userDrawn="1"/>
        </p:nvGrpSpPr>
        <p:grpSpPr>
          <a:xfrm>
            <a:off x="621507" y="476249"/>
            <a:ext cx="1266824" cy="1028701"/>
            <a:chOff x="621507" y="476249"/>
            <a:chExt cx="1266824" cy="1028701"/>
          </a:xfrm>
        </p:grpSpPr>
        <p:sp>
          <p:nvSpPr>
            <p:cNvPr id="3" name="Pfeil: Chevron 2">
              <a:extLst>
                <a:ext uri="{FF2B5EF4-FFF2-40B4-BE49-F238E27FC236}">
                  <a16:creationId xmlns:a16="http://schemas.microsoft.com/office/drawing/2014/main" id="{80955E3B-8357-4836-8592-3039D01F1391}"/>
                </a:ext>
              </a:extLst>
            </p:cNvPr>
            <p:cNvSpPr/>
            <p:nvPr userDrawn="1"/>
          </p:nvSpPr>
          <p:spPr>
            <a:xfrm>
              <a:off x="621507" y="476249"/>
              <a:ext cx="671512" cy="1028701"/>
            </a:xfrm>
            <a:prstGeom prst="chevron">
              <a:avLst>
                <a:gd name="adj" fmla="val 42908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9" name="Pfeil: Chevron 18">
              <a:extLst>
                <a:ext uri="{FF2B5EF4-FFF2-40B4-BE49-F238E27FC236}">
                  <a16:creationId xmlns:a16="http://schemas.microsoft.com/office/drawing/2014/main" id="{8245CA0A-C731-43B3-A4D1-99935FA2DE2F}"/>
                </a:ext>
              </a:extLst>
            </p:cNvPr>
            <p:cNvSpPr/>
            <p:nvPr userDrawn="1"/>
          </p:nvSpPr>
          <p:spPr>
            <a:xfrm>
              <a:off x="1216819" y="476249"/>
              <a:ext cx="671512" cy="1028701"/>
            </a:xfrm>
            <a:prstGeom prst="chevron">
              <a:avLst>
                <a:gd name="adj" fmla="val 42908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>
                <a:solidFill>
                  <a:schemeClr val="tx1"/>
                </a:solidFill>
              </a:endParaRPr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285A88-12D6-4461-A4C7-1D177C10FE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noProof="0"/>
              <a:t>24.05.22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8C3B39-287A-4DC2-86D1-47762D2F82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© Fraunhofer FOKUS - Information classification: please choose - public - confidential - internal</a:t>
            </a:r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A36F7860-0DEC-4D26-A4CA-9345FD1896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 dirty="0"/>
              <a:t>Page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22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BAB6549-3007-4962-B8D4-52ECE48231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055748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55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BAB6549-3007-4962-B8D4-52ECE48231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ABC3893-E6D0-4680-9CDB-B7D76C158179}"/>
              </a:ext>
            </a:extLst>
          </p:cNvPr>
          <p:cNvCxnSpPr/>
          <p:nvPr userDrawn="1"/>
        </p:nvCxnSpPr>
        <p:spPr>
          <a:xfrm>
            <a:off x="0" y="6143625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FE2E23E-A04B-4A3C-9731-269F09B361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noProof="0"/>
              <a:t>24.05.22</a:t>
            </a:r>
          </a:p>
        </p:txBody>
      </p:sp>
      <p:sp>
        <p:nvSpPr>
          <p:cNvPr id="17" name="Copyright Fraunhofer">
            <a:extLst>
              <a:ext uri="{FF2B5EF4-FFF2-40B4-BE49-F238E27FC236}">
                <a16:creationId xmlns:a16="http://schemas.microsoft.com/office/drawing/2014/main" id="{7BF1A88B-92B6-448D-B293-70A607B265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© Fraunhofer FOKUS - Information classification: please choose - public - confidential - internal</a:t>
            </a:r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9320B56D-3BA0-4D7D-91B3-67F9A11E4A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 dirty="0"/>
              <a:t>Page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2D60F38-DAD9-9C47-B628-662959D275F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143624"/>
          </a:xfrm>
          <a:prstGeom prst="rect">
            <a:avLst/>
          </a:prstGeom>
        </p:spPr>
      </p:pic>
      <p:pic>
        <p:nvPicPr>
          <p:cNvPr id="13" name="Bild 1">
            <a:extLst>
              <a:ext uri="{FF2B5EF4-FFF2-40B4-BE49-F238E27FC236}">
                <a16:creationId xmlns:a16="http://schemas.microsoft.com/office/drawing/2014/main" id="{FDC31B45-FEC9-7242-83D3-809F861B48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367"/>
          <a:stretch/>
        </p:blipFill>
        <p:spPr>
          <a:xfrm>
            <a:off x="0" y="550391"/>
            <a:ext cx="12193200" cy="5593231"/>
          </a:xfrm>
          <a:prstGeom prst="rect">
            <a:avLst/>
          </a:prstGeom>
        </p:spPr>
      </p:pic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19260903-BB55-4E18-8A26-9490D566EE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826785"/>
            <a:ext cx="11233150" cy="351674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4400">
                <a:solidFill>
                  <a:schemeClr val="bg1"/>
                </a:solidFill>
                <a:latin typeface="Frutiger LT Com 65 Bold" panose="020B0803030504020204" pitchFamily="34" charset="0"/>
              </a:defRPr>
            </a:lvl1pPr>
            <a:lvl2pPr algn="r">
              <a:lnSpc>
                <a:spcPct val="11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2pPr>
            <a:lvl3pPr algn="r">
              <a:lnSpc>
                <a:spcPct val="110000"/>
              </a:lnSpc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3pPr>
            <a:lvl4pPr marL="0" indent="0" algn="r">
              <a:lnSpc>
                <a:spcPct val="110000"/>
              </a:lnSpc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Zitat</a:t>
            </a:r>
          </a:p>
          <a:p>
            <a:pPr lvl="1"/>
            <a:r>
              <a:rPr lang="de-DE" dirty="0"/>
              <a:t>Name des Autors</a:t>
            </a:r>
          </a:p>
          <a:p>
            <a:pPr lvl="2"/>
            <a:r>
              <a:rPr lang="de-DE" dirty="0"/>
              <a:t>Position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42B2AF3-B72B-4E51-98E8-276E33E081FB}"/>
              </a:ext>
            </a:extLst>
          </p:cNvPr>
          <p:cNvGrpSpPr/>
          <p:nvPr userDrawn="1"/>
        </p:nvGrpSpPr>
        <p:grpSpPr>
          <a:xfrm>
            <a:off x="621507" y="476249"/>
            <a:ext cx="1266824" cy="1028701"/>
            <a:chOff x="621507" y="476249"/>
            <a:chExt cx="1266824" cy="1028701"/>
          </a:xfrm>
          <a:solidFill>
            <a:schemeClr val="bg1"/>
          </a:solidFill>
        </p:grpSpPr>
        <p:sp>
          <p:nvSpPr>
            <p:cNvPr id="21" name="Pfeil: Chevron 20">
              <a:extLst>
                <a:ext uri="{FF2B5EF4-FFF2-40B4-BE49-F238E27FC236}">
                  <a16:creationId xmlns:a16="http://schemas.microsoft.com/office/drawing/2014/main" id="{A9E48764-AC81-446C-B62C-88A8F03B3803}"/>
                </a:ext>
              </a:extLst>
            </p:cNvPr>
            <p:cNvSpPr/>
            <p:nvPr userDrawn="1"/>
          </p:nvSpPr>
          <p:spPr>
            <a:xfrm>
              <a:off x="621507" y="476249"/>
              <a:ext cx="671512" cy="1028701"/>
            </a:xfrm>
            <a:prstGeom prst="chevron">
              <a:avLst>
                <a:gd name="adj" fmla="val 42908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" name="Pfeil: Chevron 21">
              <a:extLst>
                <a:ext uri="{FF2B5EF4-FFF2-40B4-BE49-F238E27FC236}">
                  <a16:creationId xmlns:a16="http://schemas.microsoft.com/office/drawing/2014/main" id="{14C3BCAC-351B-4AFA-8D18-F61D609E40E4}"/>
                </a:ext>
              </a:extLst>
            </p:cNvPr>
            <p:cNvSpPr/>
            <p:nvPr userDrawn="1"/>
          </p:nvSpPr>
          <p:spPr>
            <a:xfrm>
              <a:off x="1216819" y="476249"/>
              <a:ext cx="671512" cy="1028701"/>
            </a:xfrm>
            <a:prstGeom prst="chevron">
              <a:avLst>
                <a:gd name="adj" fmla="val 42908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6162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ontaktfolie –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1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952020"/>
            <a:ext cx="5916612" cy="2990408"/>
          </a:xfrm>
          <a:gradFill flip="none" rotWithShape="1">
            <a:gsLst>
              <a:gs pos="53000">
                <a:srgbClr val="00779A"/>
              </a:gs>
              <a:gs pos="20000">
                <a:srgbClr val="014A6B">
                  <a:alpha val="95000"/>
                </a:srgbClr>
              </a:gs>
              <a:gs pos="76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1" i="0">
                <a:solidFill>
                  <a:schemeClr val="bg1"/>
                </a:solidFill>
                <a:latin typeface="Frutiger LT Com 55 Roman" panose="020B0503030504020204" pitchFamily="34" charset="77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Contact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>
                <a:solidFill>
                  <a:srgbClr val="FFFFFF"/>
                </a:solidFill>
              </a:rPr>
              <a:t>Position</a:t>
            </a:r>
          </a:p>
          <a:p>
            <a:pPr lvl="2"/>
            <a:r>
              <a:rPr lang="de-DE" dirty="0">
                <a:solidFill>
                  <a:srgbClr val="FFFFFF"/>
                </a:solidFill>
              </a:rPr>
              <a:t>Name </a:t>
            </a:r>
          </a:p>
          <a:p>
            <a:pPr lvl="2"/>
            <a:r>
              <a:rPr lang="de-DE" dirty="0">
                <a:solidFill>
                  <a:srgbClr val="FFFFFF"/>
                </a:solidFill>
                <a:latin typeface="Frutiger LT Com 45 Light"/>
              </a:rPr>
              <a:t>Phone +49 (30) 3463 - XXXX</a:t>
            </a:r>
            <a:br>
              <a:rPr lang="de-DE" dirty="0">
                <a:solidFill>
                  <a:srgbClr val="FFFFFF"/>
                </a:solidFill>
                <a:latin typeface="Frutiger LT Com 45 Light"/>
              </a:rPr>
            </a:br>
            <a:r>
              <a:rPr lang="de-DE" dirty="0" err="1">
                <a:solidFill>
                  <a:srgbClr val="FFFFFF"/>
                </a:solidFill>
                <a:latin typeface="Frutiger LT Com 45 Light"/>
              </a:rPr>
              <a:t>firstname.lastname@fokus.fraunhofer.de</a:t>
            </a:r>
            <a:endParaRPr lang="de-DE" dirty="0">
              <a:solidFill>
                <a:srgbClr val="FFFFFF"/>
              </a:solidFill>
              <a:latin typeface="Frutiger LT Com 45 Light"/>
            </a:endParaRPr>
          </a:p>
        </p:txBody>
      </p:sp>
      <p:pic>
        <p:nvPicPr>
          <p:cNvPr id="8" name="fokus_rgb_modul">
            <a:extLst>
              <a:ext uri="{FF2B5EF4-FFF2-40B4-BE49-F238E27FC236}">
                <a16:creationId xmlns:a16="http://schemas.microsoft.com/office/drawing/2014/main" id="{1AC9B1E9-58C8-2B47-8511-F7E0235736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8428" y="493487"/>
            <a:ext cx="2514600" cy="91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65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folie – Bild ha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843079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55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572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pic>
        <p:nvPicPr>
          <p:cNvPr id="8" name="fokus_rgb_modul">
            <a:extLst>
              <a:ext uri="{FF2B5EF4-FFF2-40B4-BE49-F238E27FC236}">
                <a16:creationId xmlns:a16="http://schemas.microsoft.com/office/drawing/2014/main" id="{2B7330D5-99D0-AE4E-8A3D-784FE1D3FB1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8428" y="493487"/>
            <a:ext cx="2514600" cy="915035"/>
          </a:xfrm>
          <a:prstGeom prst="rect">
            <a:avLst/>
          </a:prstGeom>
        </p:spPr>
      </p:pic>
      <p:sp>
        <p:nvSpPr>
          <p:cNvPr id="9" name="Textplatzhalter 14">
            <a:extLst>
              <a:ext uri="{FF2B5EF4-FFF2-40B4-BE49-F238E27FC236}">
                <a16:creationId xmlns:a16="http://schemas.microsoft.com/office/drawing/2014/main" id="{F6EE97A8-0631-F943-BB16-063E1C5120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952020"/>
            <a:ext cx="5916612" cy="2990728"/>
          </a:xfrm>
          <a:gradFill flip="none" rotWithShape="1">
            <a:gsLst>
              <a:gs pos="53000">
                <a:srgbClr val="00779A"/>
              </a:gs>
              <a:gs pos="20000">
                <a:srgbClr val="014A6B">
                  <a:alpha val="95000"/>
                </a:srgbClr>
              </a:gs>
              <a:gs pos="76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1" i="0">
                <a:solidFill>
                  <a:schemeClr val="bg1"/>
                </a:solidFill>
                <a:latin typeface="Frutiger LT Com 55 Roman" panose="020B0503030504020204" pitchFamily="34" charset="77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Contact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>
                <a:solidFill>
                  <a:srgbClr val="FFFFFF"/>
                </a:solidFill>
              </a:rPr>
              <a:t>Position</a:t>
            </a:r>
          </a:p>
          <a:p>
            <a:pPr lvl="2"/>
            <a:r>
              <a:rPr lang="de-DE" dirty="0">
                <a:solidFill>
                  <a:srgbClr val="FFFFFF"/>
                </a:solidFill>
              </a:rPr>
              <a:t>Name </a:t>
            </a:r>
          </a:p>
          <a:p>
            <a:pPr lvl="2"/>
            <a:r>
              <a:rPr lang="de-DE" dirty="0">
                <a:solidFill>
                  <a:srgbClr val="FFFFFF"/>
                </a:solidFill>
                <a:latin typeface="Frutiger LT Com 45 Light"/>
              </a:rPr>
              <a:t>Phone +49 (30) 3463 - XXXX</a:t>
            </a:r>
            <a:br>
              <a:rPr lang="de-DE" dirty="0">
                <a:solidFill>
                  <a:srgbClr val="FFFFFF"/>
                </a:solidFill>
                <a:latin typeface="Frutiger LT Com 45 Light"/>
              </a:rPr>
            </a:br>
            <a:r>
              <a:rPr lang="de-DE" dirty="0" err="1">
                <a:solidFill>
                  <a:srgbClr val="FFFFFF"/>
                </a:solidFill>
                <a:latin typeface="Frutiger LT Com 45 Light"/>
              </a:rPr>
              <a:t>firstname.lastname@fokus.fraunhofer.de</a:t>
            </a:r>
            <a:endParaRPr lang="de-DE" dirty="0">
              <a:solidFill>
                <a:srgbClr val="FFFFFF"/>
              </a:solidFill>
              <a:latin typeface="Frutiger LT Com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19753013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ontaktfolie –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1C91E83-76CE-4744-A900-DCE2F70CAF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 1">
            <a:extLst>
              <a:ext uri="{FF2B5EF4-FFF2-40B4-BE49-F238E27FC236}">
                <a16:creationId xmlns:a16="http://schemas.microsoft.com/office/drawing/2014/main" id="{87B211F9-6AB1-7141-A7F7-1E751DAB8D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250"/>
          <a:stretch/>
        </p:blipFill>
        <p:spPr>
          <a:xfrm>
            <a:off x="0" y="566717"/>
            <a:ext cx="12193200" cy="6292871"/>
          </a:xfrm>
          <a:prstGeom prst="rect">
            <a:avLst/>
          </a:prstGeom>
        </p:spPr>
      </p:pic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99" name="think-cell Folie" r:id="rId6" imgW="344" imgH="345" progId="TCLayout.ActiveDocument.1">
                  <p:embed/>
                </p:oleObj>
              </mc:Choice>
              <mc:Fallback>
                <p:oleObj name="think-cell Folie" r:id="rId6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700213"/>
            <a:ext cx="5916612" cy="4159600"/>
          </a:xfrm>
          <a:noFill/>
        </p:spPr>
        <p:txBody>
          <a:bodyPr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1" i="0">
                <a:solidFill>
                  <a:schemeClr val="bg1"/>
                </a:solidFill>
                <a:latin typeface="Frutiger LT Com 55 Roman" panose="020B0503030504020204" pitchFamily="34" charset="77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Contact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>
                <a:solidFill>
                  <a:srgbClr val="FFFFFF"/>
                </a:solidFill>
              </a:rPr>
              <a:t>Position</a:t>
            </a:r>
          </a:p>
          <a:p>
            <a:pPr lvl="2"/>
            <a:r>
              <a:rPr lang="de-DE" dirty="0">
                <a:solidFill>
                  <a:srgbClr val="FFFFFF"/>
                </a:solidFill>
              </a:rPr>
              <a:t>Name </a:t>
            </a:r>
          </a:p>
          <a:p>
            <a:pPr lvl="2"/>
            <a:r>
              <a:rPr lang="de-DE" dirty="0">
                <a:solidFill>
                  <a:srgbClr val="FFFFFF"/>
                </a:solidFill>
                <a:latin typeface="Frutiger LT Com 45 Light"/>
              </a:rPr>
              <a:t>Phone +49 (30) 3463 - XXXX</a:t>
            </a:r>
            <a:br>
              <a:rPr lang="de-DE" dirty="0">
                <a:solidFill>
                  <a:srgbClr val="FFFFFF"/>
                </a:solidFill>
                <a:latin typeface="Frutiger LT Com 45 Light"/>
              </a:rPr>
            </a:br>
            <a:r>
              <a:rPr lang="de-DE" dirty="0" err="1">
                <a:solidFill>
                  <a:srgbClr val="FFFFFF"/>
                </a:solidFill>
                <a:latin typeface="Frutiger LT Com 45 Light"/>
              </a:rPr>
              <a:t>firstname.lastname@fokus.fraunhofer.de</a:t>
            </a:r>
            <a:endParaRPr lang="de-DE" dirty="0">
              <a:solidFill>
                <a:srgbClr val="FFFFFF"/>
              </a:solidFill>
              <a:latin typeface="Frutiger LT Com 45 Light"/>
            </a:endParaRPr>
          </a:p>
          <a:p>
            <a:pPr lvl="2"/>
            <a:endParaRPr lang="de-DE" dirty="0">
              <a:solidFill>
                <a:srgbClr val="FFFFFF"/>
              </a:solidFill>
            </a:endParaRPr>
          </a:p>
          <a:p>
            <a:pPr lvl="2"/>
            <a:r>
              <a:rPr lang="de-DE" dirty="0">
                <a:solidFill>
                  <a:srgbClr val="FFFFFF"/>
                </a:solidFill>
              </a:rPr>
              <a:t>Fraunhofer FOKUS</a:t>
            </a:r>
            <a:br>
              <a:rPr lang="de-DE" dirty="0">
                <a:solidFill>
                  <a:srgbClr val="FFFFFF"/>
                </a:solidFill>
              </a:rPr>
            </a:br>
            <a:r>
              <a:rPr lang="de-DE" dirty="0">
                <a:solidFill>
                  <a:srgbClr val="FFFFFF"/>
                </a:solidFill>
              </a:rPr>
              <a:t>Institute </a:t>
            </a:r>
            <a:r>
              <a:rPr lang="de-DE" dirty="0" err="1">
                <a:solidFill>
                  <a:srgbClr val="FFFFFF"/>
                </a:solidFill>
              </a:rPr>
              <a:t>for</a:t>
            </a:r>
            <a:r>
              <a:rPr lang="de-DE" dirty="0">
                <a:solidFill>
                  <a:srgbClr val="FFFFFF"/>
                </a:solidFill>
              </a:rPr>
              <a:t> Open Communication Systems</a:t>
            </a:r>
          </a:p>
          <a:p>
            <a:pPr lvl="2"/>
            <a:r>
              <a:rPr lang="de-DE" dirty="0">
                <a:solidFill>
                  <a:srgbClr val="FFFFFF"/>
                </a:solidFill>
                <a:latin typeface="Frutiger LT Com 45 Light"/>
              </a:rPr>
              <a:t>Kaiserin-Augusta-Allee 31</a:t>
            </a:r>
            <a:br>
              <a:rPr lang="de-DE" dirty="0">
                <a:solidFill>
                  <a:srgbClr val="FFFFFF"/>
                </a:solidFill>
                <a:latin typeface="Frutiger LT Com 45 Light"/>
              </a:rPr>
            </a:br>
            <a:r>
              <a:rPr lang="de-DE" dirty="0">
                <a:solidFill>
                  <a:srgbClr val="FFFFFF"/>
                </a:solidFill>
                <a:latin typeface="Frutiger LT Com 45 Light"/>
              </a:rPr>
              <a:t>10589 Berlin, Germany</a:t>
            </a:r>
          </a:p>
          <a:p>
            <a:pPr lvl="2"/>
            <a:r>
              <a:rPr lang="de-DE" dirty="0" err="1">
                <a:solidFill>
                  <a:srgbClr val="FFFFFF"/>
                </a:solidFill>
                <a:latin typeface="Frutiger LT Com 45 Light"/>
              </a:rPr>
              <a:t>info@fokus.fraunhofer.de</a:t>
            </a:r>
            <a:endParaRPr lang="de-DE" dirty="0">
              <a:solidFill>
                <a:srgbClr val="FFFFFF"/>
              </a:solidFill>
              <a:latin typeface="Frutiger LT Com 45 Light"/>
            </a:endParaRPr>
          </a:p>
          <a:p>
            <a:pPr lvl="2"/>
            <a:r>
              <a:rPr lang="de-DE" dirty="0" err="1">
                <a:solidFill>
                  <a:srgbClr val="FFFFFF"/>
                </a:solidFill>
                <a:latin typeface="Frutiger LT Com 45 Light"/>
              </a:rPr>
              <a:t>www.fokus.fraunhofer.de</a:t>
            </a:r>
            <a:endParaRPr lang="de-DE" dirty="0">
              <a:solidFill>
                <a:srgbClr val="FFFFFF"/>
              </a:solidFill>
              <a:latin typeface="Frutiger LT Com 45 Light"/>
            </a:endParaRPr>
          </a:p>
        </p:txBody>
      </p:sp>
      <p:pic>
        <p:nvPicPr>
          <p:cNvPr id="10" name="fokus_rgb_modul">
            <a:extLst>
              <a:ext uri="{FF2B5EF4-FFF2-40B4-BE49-F238E27FC236}">
                <a16:creationId xmlns:a16="http://schemas.microsoft.com/office/drawing/2014/main" id="{9E0FB9D3-699F-A74E-9F69-1B5172693BC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8428" y="493487"/>
            <a:ext cx="2514600" cy="91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3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 – große Headlin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4" descr="Headline">
            <a:extLst>
              <a:ext uri="{FF2B5EF4-FFF2-40B4-BE49-F238E27FC236}">
                <a16:creationId xmlns:a16="http://schemas.microsoft.com/office/drawing/2014/main" id="{162B3F8F-2A74-A042-B29C-D4B98059DE4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2511136"/>
            <a:ext cx="7824783" cy="2994768"/>
          </a:xfrm>
          <a:prstGeom prst="rect">
            <a:avLst/>
          </a:prstGeom>
          <a:gradFill>
            <a:gsLst>
              <a:gs pos="52000">
                <a:srgbClr val="00779A">
                  <a:alpha val="95000"/>
                </a:srgbClr>
              </a:gs>
              <a:gs pos="13000">
                <a:srgbClr val="014A6B">
                  <a:alpha val="95000"/>
                </a:srgbClr>
              </a:gs>
              <a:gs pos="76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</a:gradFill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83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8" name="Textplatzhalter 14">
            <a:extLst>
              <a:ext uri="{FF2B5EF4-FFF2-40B4-BE49-F238E27FC236}">
                <a16:creationId xmlns:a16="http://schemas.microsoft.com/office/drawing/2014/main" id="{76118F42-C4DB-BD4B-B7CE-FA651002DB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24025"/>
            <a:ext cx="7824783" cy="2981879"/>
          </a:xfrm>
          <a:gradFill flip="none" rotWithShape="1">
            <a:gsLst>
              <a:gs pos="56000">
                <a:srgbClr val="1E7992">
                  <a:alpha val="95000"/>
                </a:srgbClr>
              </a:gs>
              <a:gs pos="22000">
                <a:srgbClr val="014A6B">
                  <a:alpha val="95000"/>
                </a:srgbClr>
              </a:gs>
              <a:gs pos="75000">
                <a:schemeClr val="accent5">
                  <a:alpha val="84000"/>
                  <a:lumMod val="96000"/>
                  <a:lumOff val="4000"/>
                </a:schemeClr>
              </a:gs>
              <a:gs pos="100000">
                <a:srgbClr val="09B2AC">
                  <a:alpha val="66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lIns="486000" tIns="360000" rIns="360000" bIns="36000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1" i="0">
                <a:solidFill>
                  <a:schemeClr val="bg1"/>
                </a:solidFill>
                <a:latin typeface="Frutiger LT Com 55 Roman" panose="020B0503030504020204" pitchFamily="34" charset="77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Referenten</a:t>
            </a:r>
          </a:p>
        </p:txBody>
      </p:sp>
    </p:spTree>
    <p:extLst>
      <p:ext uri="{BB962C8B-B14F-4D97-AF65-F5344CB8AC3E}">
        <p14:creationId xmlns:p14="http://schemas.microsoft.com/office/powerpoint/2010/main" val="276607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Co-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54403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4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572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5" name="Textplatzhalter 14">
            <a:extLst>
              <a:ext uri="{FF2B5EF4-FFF2-40B4-BE49-F238E27FC236}">
                <a16:creationId xmlns:a16="http://schemas.microsoft.com/office/drawing/2014/main" id="{6141C732-8B35-2041-B4B9-C6C5CE3411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24025"/>
            <a:ext cx="7824783" cy="2981879"/>
          </a:xfrm>
          <a:gradFill flip="none" rotWithShape="1">
            <a:gsLst>
              <a:gs pos="56000">
                <a:srgbClr val="1E7992">
                  <a:alpha val="95000"/>
                </a:srgbClr>
              </a:gs>
              <a:gs pos="22000">
                <a:srgbClr val="014A6B">
                  <a:alpha val="95000"/>
                </a:srgbClr>
              </a:gs>
              <a:gs pos="75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lIns="486000" tIns="360000" rIns="360000" bIns="36000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1" i="0">
                <a:solidFill>
                  <a:schemeClr val="bg1"/>
                </a:solidFill>
                <a:latin typeface="Frutiger LT Com 55 Roman" panose="020B0503030504020204" pitchFamily="34" charset="77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Referenten</a:t>
            </a:r>
          </a:p>
        </p:txBody>
      </p:sp>
    </p:spTree>
    <p:extLst>
      <p:ext uri="{BB962C8B-B14F-4D97-AF65-F5344CB8AC3E}">
        <p14:creationId xmlns:p14="http://schemas.microsoft.com/office/powerpoint/2010/main" val="348965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folie mit Beschreib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DCCF007-1EAE-F84C-B328-C4EF698686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178731"/>
          </a:xfrm>
          <a:prstGeom prst="rect">
            <a:avLst/>
          </a:prstGeom>
        </p:spPr>
      </p:pic>
      <p:pic>
        <p:nvPicPr>
          <p:cNvPr id="14" name="Bild 1">
            <a:extLst>
              <a:ext uri="{FF2B5EF4-FFF2-40B4-BE49-F238E27FC236}">
                <a16:creationId xmlns:a16="http://schemas.microsoft.com/office/drawing/2014/main" id="{F15D559F-4231-E748-A9C2-ADF543DD7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367"/>
          <a:stretch/>
        </p:blipFill>
        <p:spPr>
          <a:xfrm>
            <a:off x="1975" y="550389"/>
            <a:ext cx="12193200" cy="5598952"/>
          </a:xfrm>
          <a:prstGeom prst="rect">
            <a:avLst/>
          </a:prstGeom>
        </p:spPr>
      </p:pic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26" name="think-cell Folie" r:id="rId6" imgW="344" imgH="345" progId="TCLayout.ActiveDocument.1">
                  <p:embed/>
                </p:oleObj>
              </mc:Choice>
              <mc:Fallback>
                <p:oleObj name="think-cell Folie" r:id="rId6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9773" y="2883550"/>
            <a:ext cx="7346583" cy="1731243"/>
          </a:xfr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1" i="0">
                <a:solidFill>
                  <a:schemeClr val="bg1"/>
                </a:solidFill>
                <a:latin typeface="Frutiger LT Com 55 Roman" panose="020B0503030504020204" pitchFamily="34" charset="77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Kapitelüberschrift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</a:t>
            </a:r>
            <a:br>
              <a:rPr lang="de-DE" dirty="0"/>
            </a:br>
            <a:r>
              <a:rPr lang="de-DE" dirty="0"/>
              <a:t>32 </a:t>
            </a:r>
            <a:r>
              <a:rPr lang="de-DE" dirty="0" err="1"/>
              <a:t>pt</a:t>
            </a:r>
            <a:endParaRPr lang="de-DE" dirty="0"/>
          </a:p>
        </p:txBody>
      </p:sp>
      <p:pic>
        <p:nvPicPr>
          <p:cNvPr id="9" name="fokus_rgb_modul">
            <a:extLst>
              <a:ext uri="{FF2B5EF4-FFF2-40B4-BE49-F238E27FC236}">
                <a16:creationId xmlns:a16="http://schemas.microsoft.com/office/drawing/2014/main" id="{9102D138-42E4-C945-8841-358226564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029" y="6253843"/>
            <a:ext cx="1946255" cy="604157"/>
          </a:xfrm>
          <a:prstGeom prst="rect">
            <a:avLst/>
          </a:prstGeom>
        </p:spPr>
      </p:pic>
      <p:sp>
        <p:nvSpPr>
          <p:cNvPr id="17" name="Datumsplatzhalter 10">
            <a:extLst>
              <a:ext uri="{FF2B5EF4-FFF2-40B4-BE49-F238E27FC236}">
                <a16:creationId xmlns:a16="http://schemas.microsoft.com/office/drawing/2014/main" id="{4F5C57B0-6A94-2F49-832A-1CF4935BEE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388048" y="6461964"/>
            <a:ext cx="720000" cy="123111"/>
          </a:xfrm>
        </p:spPr>
        <p:txBody>
          <a:bodyPr/>
          <a:lstStyle/>
          <a:p>
            <a:r>
              <a:rPr lang="de-DE" noProof="0"/>
              <a:t>24.05.22</a:t>
            </a:r>
          </a:p>
        </p:txBody>
      </p:sp>
      <p:sp>
        <p:nvSpPr>
          <p:cNvPr id="18" name="Copyright Fraunhofer">
            <a:extLst>
              <a:ext uri="{FF2B5EF4-FFF2-40B4-BE49-F238E27FC236}">
                <a16:creationId xmlns:a16="http://schemas.microsoft.com/office/drawing/2014/main" id="{8AEF0C8E-AA1E-4A49-A51F-6C0D18A6D1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97896" y="6461964"/>
            <a:ext cx="5507633" cy="130494"/>
          </a:xfrm>
        </p:spPr>
        <p:txBody>
          <a:bodyPr/>
          <a:lstStyle/>
          <a:p>
            <a:r>
              <a:rPr lang="de-DE" noProof="0"/>
              <a:t>© Fraunhofer FOKUS - Information classification: please choose - public - confidential - internal</a:t>
            </a:r>
          </a:p>
        </p:txBody>
      </p:sp>
      <p:sp>
        <p:nvSpPr>
          <p:cNvPr id="19" name="Foliennummernplatzhalter 12">
            <a:extLst>
              <a:ext uri="{FF2B5EF4-FFF2-40B4-BE49-F238E27FC236}">
                <a16:creationId xmlns:a16="http://schemas.microsoft.com/office/drawing/2014/main" id="{D3ACDD75-537B-7945-B527-1A689B8DC1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479425" y="6469658"/>
            <a:ext cx="720000" cy="138499"/>
          </a:xfrm>
        </p:spPr>
        <p:txBody>
          <a:bodyPr/>
          <a:lstStyle/>
          <a:p>
            <a:r>
              <a:rPr lang="de-DE" noProof="0" dirty="0"/>
              <a:t>Page </a:t>
            </a:r>
            <a:fld id="{401BA3E4-5E55-4F99-AF09-CC6D6B2539E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954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–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5B6287E-4A4F-4439-B422-A23539B268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0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5B6287E-4A4F-4439-B422-A23539B26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3168385-808A-40CF-ACBB-25E2FEB39C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158116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ACA94CF4-7D7D-4A16-808E-9BB3F11A79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388048" y="6461964"/>
            <a:ext cx="720000" cy="123111"/>
          </a:xfrm>
        </p:spPr>
        <p:txBody>
          <a:bodyPr/>
          <a:lstStyle/>
          <a:p>
            <a:r>
              <a:rPr lang="de-DE" noProof="0"/>
              <a:t>24.05.22</a:t>
            </a:r>
          </a:p>
        </p:txBody>
      </p:sp>
      <p:sp>
        <p:nvSpPr>
          <p:cNvPr id="12" name="Copyright Fraunhofer">
            <a:extLst>
              <a:ext uri="{FF2B5EF4-FFF2-40B4-BE49-F238E27FC236}">
                <a16:creationId xmlns:a16="http://schemas.microsoft.com/office/drawing/2014/main" id="{86A8951A-7642-4D31-B686-A714C8CCF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97896" y="6461964"/>
            <a:ext cx="5507633" cy="130494"/>
          </a:xfrm>
        </p:spPr>
        <p:txBody>
          <a:bodyPr/>
          <a:lstStyle/>
          <a:p>
            <a:r>
              <a:rPr lang="de-DE" noProof="0"/>
              <a:t>© Fraunhofer FOKUS - Information classification: please choose - public - confidential - internal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9DE5828C-86B5-43E8-99E0-320BB3D4C7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479425" y="6469658"/>
            <a:ext cx="720000" cy="138499"/>
          </a:xfrm>
        </p:spPr>
        <p:txBody>
          <a:bodyPr/>
          <a:lstStyle/>
          <a:p>
            <a:r>
              <a:rPr lang="de-DE" noProof="0" dirty="0"/>
              <a:t>Page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9" name="fokus_rgb_modul">
            <a:extLst>
              <a:ext uri="{FF2B5EF4-FFF2-40B4-BE49-F238E27FC236}">
                <a16:creationId xmlns:a16="http://schemas.microsoft.com/office/drawing/2014/main" id="{E442256A-726D-0B48-8F17-84BBB5E606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029" y="6253843"/>
            <a:ext cx="1946255" cy="604157"/>
          </a:xfrm>
          <a:prstGeom prst="rect">
            <a:avLst/>
          </a:prstGeom>
        </p:spPr>
      </p:pic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F50FDD11-46AE-CE41-82DF-6583411180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24025"/>
            <a:ext cx="7824783" cy="2981879"/>
          </a:xfrm>
          <a:gradFill flip="none" rotWithShape="1">
            <a:gsLst>
              <a:gs pos="56000">
                <a:srgbClr val="1E7992">
                  <a:alpha val="95000"/>
                </a:srgbClr>
              </a:gs>
              <a:gs pos="22000">
                <a:srgbClr val="014A6B">
                  <a:alpha val="95000"/>
                </a:srgbClr>
              </a:gs>
              <a:gs pos="75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lIns="486000" tIns="360000" rIns="360000" bIns="36000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1" i="0">
                <a:solidFill>
                  <a:schemeClr val="bg1"/>
                </a:solidFill>
                <a:latin typeface="Frutiger LT Com 55 Roman" panose="020B0503030504020204" pitchFamily="34" charset="77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Referenten</a:t>
            </a:r>
          </a:p>
        </p:txBody>
      </p:sp>
    </p:spTree>
    <p:extLst>
      <p:ext uri="{BB962C8B-B14F-4D97-AF65-F5344CB8AC3E}">
        <p14:creationId xmlns:p14="http://schemas.microsoft.com/office/powerpoint/2010/main" val="1860477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1 Spalte | klein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73EB3F1D-68CC-4D42-88C6-FD85199577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116082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4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Copyright Fraunhofer">
            <a:extLst>
              <a:ext uri="{FF2B5EF4-FFF2-40B4-BE49-F238E27FC236}">
                <a16:creationId xmlns:a16="http://schemas.microsoft.com/office/drawing/2014/main" id="{3BFD0A8D-1DCE-43F0-A5E3-4221FF17E8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7897" y="6461964"/>
            <a:ext cx="5560642" cy="117242"/>
          </a:xfrm>
        </p:spPr>
        <p:txBody>
          <a:bodyPr/>
          <a:lstStyle/>
          <a:p>
            <a:r>
              <a:rPr lang="de-DE" noProof="0"/>
              <a:t>© Fraunhofer FOKUS - Information classification: please choose - public - confidential - internal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680CF9D-E06C-44A3-9743-D9D200F41C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69658"/>
            <a:ext cx="720000" cy="138499"/>
          </a:xfrm>
        </p:spPr>
        <p:txBody>
          <a:bodyPr/>
          <a:lstStyle/>
          <a:p>
            <a:r>
              <a:rPr lang="de-DE" noProof="0" dirty="0"/>
              <a:t>Page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A281D1-4D07-42EA-89AA-EA4C03EDB0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292546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(optional)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5573968-5EC4-45D8-B356-9D2C25D2EC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11233150" cy="264059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12" name="fokus_rgb_modul">
            <a:extLst>
              <a:ext uri="{FF2B5EF4-FFF2-40B4-BE49-F238E27FC236}">
                <a16:creationId xmlns:a16="http://schemas.microsoft.com/office/drawing/2014/main" id="{AEFB90C4-1AC5-4D4B-9753-7653C3D8A8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029" y="6253843"/>
            <a:ext cx="1946255" cy="604157"/>
          </a:xfrm>
          <a:prstGeom prst="rect">
            <a:avLst/>
          </a:prstGeom>
        </p:spPr>
      </p:pic>
      <p:sp>
        <p:nvSpPr>
          <p:cNvPr id="13" name="Datumsplatzhalter 6">
            <a:extLst>
              <a:ext uri="{FF2B5EF4-FFF2-40B4-BE49-F238E27FC236}">
                <a16:creationId xmlns:a16="http://schemas.microsoft.com/office/drawing/2014/main" id="{97D5A0DF-D192-2D48-9968-E970F2F8EF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61964"/>
            <a:ext cx="720000" cy="123111"/>
          </a:xfrm>
        </p:spPr>
        <p:txBody>
          <a:bodyPr/>
          <a:lstStyle/>
          <a:p>
            <a:r>
              <a:rPr lang="de-DE" noProof="0"/>
              <a:t>24.05.22</a:t>
            </a:r>
          </a:p>
        </p:txBody>
      </p:sp>
    </p:spTree>
    <p:extLst>
      <p:ext uri="{BB962C8B-B14F-4D97-AF65-F5344CB8AC3E}">
        <p14:creationId xmlns:p14="http://schemas.microsoft.com/office/powerpoint/2010/main" val="4283814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– 1 Spalte | klein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429A7284-E9E3-374F-B346-2851346A235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79426" y="1700213"/>
            <a:ext cx="11233149" cy="4284662"/>
          </a:xfrm>
          <a:prstGeom prst="rect">
            <a:avLst/>
          </a:prstGeom>
          <a:solidFill>
            <a:srgbClr val="E5EEF2"/>
          </a:solidFill>
        </p:spPr>
        <p:txBody>
          <a:bodyPr lIns="144000" tIns="144000" rIns="144000" bIns="144000" numCol="1" spcCol="360000">
            <a:noAutofit/>
          </a:bodyPr>
          <a:lstStyle>
            <a:lvl1pPr marL="0" indent="0" algn="l" defTabSz="914400" rtl="0" eaLnBrk="1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80" b="0" kern="1200">
                <a:solidFill>
                  <a:schemeClr val="bg1"/>
                </a:solidFill>
                <a:latin typeface="Frutiger LT Com 55 Roman" panose="020B0A03040504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96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>
              <a:solidFill>
                <a:schemeClr val="accent2"/>
              </a:solidFill>
            </a:endParaRPr>
          </a:p>
        </p:txBody>
      </p:sp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73EB3F1D-68CC-4D42-88C6-FD85199577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64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73EB3F1D-68CC-4D42-88C6-FD85199577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242AEA7-0D8C-4AD8-8EEC-63FF8206F7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61964"/>
            <a:ext cx="720000" cy="123111"/>
          </a:xfrm>
        </p:spPr>
        <p:txBody>
          <a:bodyPr/>
          <a:lstStyle/>
          <a:p>
            <a:r>
              <a:rPr lang="de-DE" noProof="0"/>
              <a:t>24.05.22</a:t>
            </a:r>
          </a:p>
        </p:txBody>
      </p:sp>
      <p:sp>
        <p:nvSpPr>
          <p:cNvPr id="8" name="Copyright Fraunhofer">
            <a:extLst>
              <a:ext uri="{FF2B5EF4-FFF2-40B4-BE49-F238E27FC236}">
                <a16:creationId xmlns:a16="http://schemas.microsoft.com/office/drawing/2014/main" id="{3BFD0A8D-1DCE-43F0-A5E3-4221FF17E8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7897" y="6461964"/>
            <a:ext cx="5560642" cy="117242"/>
          </a:xfrm>
        </p:spPr>
        <p:txBody>
          <a:bodyPr/>
          <a:lstStyle/>
          <a:p>
            <a:r>
              <a:rPr lang="de-DE" noProof="0"/>
              <a:t>© Fraunhofer FOKUS - Information classification: please choose - public - confidential - internal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680CF9D-E06C-44A3-9743-D9D200F41C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69658"/>
            <a:ext cx="720000" cy="138499"/>
          </a:xfrm>
        </p:spPr>
        <p:txBody>
          <a:bodyPr/>
          <a:lstStyle/>
          <a:p>
            <a:r>
              <a:rPr lang="de-DE" noProof="0" dirty="0"/>
              <a:t>Page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A281D1-4D07-42EA-89AA-EA4C03EDB0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292546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(optional)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5573968-5EC4-45D8-B356-9D2C25D2EC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0225" y="1906859"/>
            <a:ext cx="11031124" cy="243712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12" name="fokus_rgb_modul">
            <a:extLst>
              <a:ext uri="{FF2B5EF4-FFF2-40B4-BE49-F238E27FC236}">
                <a16:creationId xmlns:a16="http://schemas.microsoft.com/office/drawing/2014/main" id="{AEFB90C4-1AC5-4D4B-9753-7653C3D8A8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029" y="6253843"/>
            <a:ext cx="1946255" cy="60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555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C7AF347-EE19-4A49-ACB3-3F7316F7E1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21640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38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DDBBD9DA-78F9-4E62-A16F-A3EAEE483A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24.05.22</a:t>
            </a:r>
          </a:p>
        </p:txBody>
      </p:sp>
      <p:sp>
        <p:nvSpPr>
          <p:cNvPr id="9" name="Copyright Fraunhofer">
            <a:extLst>
              <a:ext uri="{FF2B5EF4-FFF2-40B4-BE49-F238E27FC236}">
                <a16:creationId xmlns:a16="http://schemas.microsoft.com/office/drawing/2014/main" id="{68024DD5-D614-4E40-8330-76F9312A05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 FOKUS - Information classification: please choose - public - confidential - internal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4063AB9-A95E-44E6-BF4C-CF29833128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 dirty="0"/>
              <a:t>Page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4FD133-02A3-4CCE-886B-5D61839C10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292547"/>
            <a:ext cx="11233150" cy="31931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/>
              <a:t>Subline</a:t>
            </a:r>
            <a:r>
              <a:rPr lang="de-DE" dirty="0"/>
              <a:t> (optional)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89D932-8DCF-4ABE-8120-3CC2C601E5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5437188" cy="264059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7715D3E-BD63-49BD-96CA-087D6CFC2D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5388" y="1703388"/>
            <a:ext cx="5437187" cy="264059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12" name="fokus_rgb_modul">
            <a:extLst>
              <a:ext uri="{FF2B5EF4-FFF2-40B4-BE49-F238E27FC236}">
                <a16:creationId xmlns:a16="http://schemas.microsoft.com/office/drawing/2014/main" id="{3F34E698-3068-4B4A-BE26-CD81C185A6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029" y="6253843"/>
            <a:ext cx="1946255" cy="60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29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507918F-B2AA-4A76-81D6-4E27E906E3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5652144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" name="think-cell Folie" r:id="rId30" imgW="344" imgH="345" progId="TCLayout.ActiveDocument.1">
                  <p:embed/>
                </p:oleObj>
              </mc:Choice>
              <mc:Fallback>
                <p:oleObj name="think-cell Folie" r:id="rId30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A78C480-B66C-43DB-AAEB-3790EF5A766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638476"/>
            <a:ext cx="11233150" cy="382733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/>
          <a:p>
            <a:r>
              <a:rPr lang="de-DE" noProof="0" dirty="0"/>
              <a:t>Mastertitelformat bearbeiten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ED48EE-75FC-48CE-8886-5B06675925EC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78199" y="1703388"/>
            <a:ext cx="11234376" cy="290951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  <a:p>
            <a:pPr lvl="5"/>
            <a:r>
              <a:rPr lang="de-DE" noProof="0" dirty="0"/>
              <a:t>Sechste Ebene</a:t>
            </a:r>
          </a:p>
          <a:p>
            <a:pPr lvl="6"/>
            <a:r>
              <a:rPr lang="de-DE" noProof="0" dirty="0"/>
              <a:t>Siebte Ebene</a:t>
            </a:r>
          </a:p>
          <a:p>
            <a:pPr lvl="7"/>
            <a:r>
              <a:rPr lang="de-DE" noProof="0" dirty="0"/>
              <a:t>Achte Ebene</a:t>
            </a:r>
          </a:p>
          <a:p>
            <a:pPr lvl="8"/>
            <a:r>
              <a:rPr lang="de-DE" noProof="0" dirty="0"/>
              <a:t>Neunte Ebene</a:t>
            </a:r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F9CDF1F4-2065-4A60-8377-ED9014CA8C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388048" y="6461964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24.05.22</a:t>
            </a:r>
            <a:endParaRPr lang="de-DE" sz="900"/>
          </a:p>
        </p:txBody>
      </p:sp>
      <p:sp>
        <p:nvSpPr>
          <p:cNvPr id="5" name="Copyright Fraunhofer">
            <a:extLst>
              <a:ext uri="{FF2B5EF4-FFF2-40B4-BE49-F238E27FC236}">
                <a16:creationId xmlns:a16="http://schemas.microsoft.com/office/drawing/2014/main" id="{5FF3544A-E0F0-4101-A728-3DFB567F77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297896" y="6461964"/>
            <a:ext cx="5507633" cy="13049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© Fraunhofer FOKUS - Information classification: please choose - public - confidential - internal</a:t>
            </a:r>
            <a:endParaRPr lang="de-DE" sz="900"/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86070D71-EE9E-4293-96A3-C2A0A07F7A62}"/>
              </a:ext>
            </a:extLst>
          </p:cNvPr>
          <p:cNvCxnSpPr/>
          <p:nvPr userDrawn="1"/>
        </p:nvCxnSpPr>
        <p:spPr bwMode="gray">
          <a:xfrm>
            <a:off x="0" y="6143625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3FFAE78-FC0D-4DC3-A58F-888E658BE2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9658"/>
            <a:ext cx="7200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Page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 sz="900" dirty="0"/>
          </a:p>
        </p:txBody>
      </p:sp>
      <p:sp>
        <p:nvSpPr>
          <p:cNvPr id="11" name="LogoFusszeile">
            <a:extLst>
              <a:ext uri="{FF2B5EF4-FFF2-40B4-BE49-F238E27FC236}">
                <a16:creationId xmlns:a16="http://schemas.microsoft.com/office/drawing/2014/main" id="{A1A14973-0D19-4698-859C-851A93B6A59A}"/>
              </a:ext>
            </a:extLst>
          </p:cNvPr>
          <p:cNvSpPr/>
          <p:nvPr userDrawn="1"/>
        </p:nvSpPr>
        <p:spPr>
          <a:xfrm>
            <a:off x="10309226" y="6334126"/>
            <a:ext cx="1404000" cy="37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>
              <a:solidFill>
                <a:schemeClr val="tx1"/>
              </a:solidFill>
            </a:endParaRPr>
          </a:p>
        </p:txBody>
      </p:sp>
      <p:cxnSp>
        <p:nvCxnSpPr>
          <p:cNvPr id="17" name="Gerader Verbinder 33">
            <a:extLst>
              <a:ext uri="{FF2B5EF4-FFF2-40B4-BE49-F238E27FC236}">
                <a16:creationId xmlns:a16="http://schemas.microsoft.com/office/drawing/2014/main" id="{6C26FC93-069E-2746-AB27-6A6257CA1C68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8199" y="1173974"/>
            <a:ext cx="399746" cy="0"/>
          </a:xfrm>
          <a:prstGeom prst="line">
            <a:avLst/>
          </a:prstGeom>
          <a:noFill/>
          <a:ln w="539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762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50" r:id="rId2"/>
    <p:sldLayoutId id="2147483691" r:id="rId3"/>
    <p:sldLayoutId id="2147483653" r:id="rId4"/>
    <p:sldLayoutId id="2147483683" r:id="rId5"/>
    <p:sldLayoutId id="2147483684" r:id="rId6"/>
    <p:sldLayoutId id="2147483659" r:id="rId7"/>
    <p:sldLayoutId id="2147483692" r:id="rId8"/>
    <p:sldLayoutId id="2147483668" r:id="rId9"/>
    <p:sldLayoutId id="2147483686" r:id="rId10"/>
    <p:sldLayoutId id="2147483665" r:id="rId11"/>
    <p:sldLayoutId id="2147483687" r:id="rId12"/>
    <p:sldLayoutId id="2147483671" r:id="rId13"/>
    <p:sldLayoutId id="2147483688" r:id="rId14"/>
    <p:sldLayoutId id="2147483685" r:id="rId15"/>
    <p:sldLayoutId id="2147483690" r:id="rId16"/>
    <p:sldLayoutId id="2147483689" r:id="rId17"/>
    <p:sldLayoutId id="2147483664" r:id="rId18"/>
    <p:sldLayoutId id="2147483667" r:id="rId19"/>
    <p:sldLayoutId id="2147483666" r:id="rId20"/>
    <p:sldLayoutId id="2147483670" r:id="rId21"/>
    <p:sldLayoutId id="2147483672" r:id="rId22"/>
    <p:sldLayoutId id="2147483673" r:id="rId23"/>
    <p:sldLayoutId id="2147483679" r:id="rId24"/>
    <p:sldLayoutId id="2147483675" r:id="rId25"/>
    <p:sldLayoutId id="2147483681" r:id="rId26"/>
  </p:sldLayoutIdLst>
  <p:hf hdr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400" b="0" kern="1200">
          <a:solidFill>
            <a:schemeClr val="accent2"/>
          </a:solidFill>
          <a:latin typeface="Frutiger LT Com 65 Bold" panose="020B08030305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900"/>
        </a:spcAft>
        <a:buFont typeface="Arial" panose="020B0604020202020204" pitchFamily="34" charset="0"/>
        <a:buNone/>
        <a:defRPr sz="1600" b="0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9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+mj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10000"/>
        </a:lnSpc>
        <a:spcBef>
          <a:spcPts val="0"/>
        </a:spcBef>
        <a:buClr>
          <a:srgbClr val="669DB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10000"/>
        </a:lnSpc>
        <a:spcBef>
          <a:spcPts val="0"/>
        </a:spcBef>
        <a:buClr>
          <a:srgbClr val="669DB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16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00" indent="-216000" algn="l" defTabSz="914400" rtl="0" eaLnBrk="1" latinLnBrk="0" hangingPunct="1">
        <a:lnSpc>
          <a:spcPct val="110000"/>
        </a:lnSpc>
        <a:spcBef>
          <a:spcPts val="0"/>
        </a:spcBef>
        <a:buClr>
          <a:srgbClr val="669DB2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16000" algn="l" defTabSz="914400" rtl="0" eaLnBrk="1" latinLnBrk="0" hangingPunct="1">
        <a:lnSpc>
          <a:spcPct val="110000"/>
        </a:lnSpc>
        <a:spcBef>
          <a:spcPts val="0"/>
        </a:spcBef>
        <a:buClr>
          <a:srgbClr val="669DB2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4" orient="horz" pos="4133" userDrawn="1">
          <p15:clr>
            <a:srgbClr val="F26B43"/>
          </p15:clr>
        </p15:guide>
        <p15:guide id="5" orient="horz" pos="3770" userDrawn="1">
          <p15:clr>
            <a:srgbClr val="F26B43"/>
          </p15:clr>
        </p15:guide>
        <p15:guide id="8" orient="horz" pos="10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pauline.von.olberg@fokus.fraunhofer.de" TargetMode="External"/><Relationship Id="rId3" Type="http://schemas.openxmlformats.org/officeDocument/2006/relationships/slideLayout" Target="../slideLayouts/slideLayout26.xml"/><Relationship Id="rId7" Type="http://schemas.openxmlformats.org/officeDocument/2006/relationships/hyperlink" Target="mailto:lukas.strey@fokus.fraunhofer.de" TargetMode="Externa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8.png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82652A35-F9C1-1E44-8C05-58F9AFA124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gray">
          <a:xfrm>
            <a:off x="0" y="2524025"/>
            <a:ext cx="8305800" cy="2996627"/>
          </a:xfrm>
          <a:noFill/>
        </p:spPr>
        <p:txBody>
          <a:bodyPr/>
          <a:lstStyle/>
          <a:p>
            <a:r>
              <a:rPr lang="de-DE" b="1" dirty="0"/>
              <a:t>Fraunhofer FOKUS </a:t>
            </a:r>
            <a:r>
              <a:rPr lang="en-US" b="1" dirty="0"/>
              <a:t>Institute for Open Communication Systems</a:t>
            </a:r>
            <a:endParaRPr lang="de-DE" b="1" dirty="0"/>
          </a:p>
          <a:p>
            <a:pPr lvl="1"/>
            <a:r>
              <a:rPr lang="de-DE" b="1" dirty="0">
                <a:latin typeface="Frutiger LT Com 55 Roman" panose="020B0503030504020204" pitchFamily="34" charset="77"/>
              </a:rPr>
              <a:t>—</a:t>
            </a:r>
          </a:p>
          <a:p>
            <a:pPr lvl="2"/>
            <a:r>
              <a:rPr lang="de-DE" dirty="0"/>
              <a:t>Approach </a:t>
            </a:r>
            <a:r>
              <a:rPr lang="de-DE" dirty="0" err="1"/>
              <a:t>to</a:t>
            </a:r>
            <a:r>
              <a:rPr lang="de-DE" dirty="0"/>
              <a:t> Generating </a:t>
            </a:r>
            <a:r>
              <a:rPr lang="de-DE" dirty="0" err="1"/>
              <a:t>Functional</a:t>
            </a:r>
            <a:r>
              <a:rPr lang="de-DE" dirty="0"/>
              <a:t> Test Cases </a:t>
            </a:r>
            <a:r>
              <a:rPr lang="de-DE" dirty="0" err="1"/>
              <a:t>from</a:t>
            </a:r>
            <a:r>
              <a:rPr lang="de-DE" dirty="0"/>
              <a:t> BPMN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Diagrams</a:t>
            </a:r>
            <a:endParaRPr lang="de-DE" dirty="0"/>
          </a:p>
          <a:p>
            <a:pPr lvl="3"/>
            <a:r>
              <a:rPr lang="de-DE" b="1" dirty="0"/>
              <a:t>Lukas Strey, Pauline von Olberg  | </a:t>
            </a:r>
            <a:r>
              <a:rPr lang="de-DE" b="1" dirty="0" err="1"/>
              <a:t>MoDRE</a:t>
            </a:r>
            <a:r>
              <a:rPr lang="de-DE" b="1" dirty="0"/>
              <a:t> 2022  | Position Paper</a:t>
            </a:r>
          </a:p>
        </p:txBody>
      </p:sp>
    </p:spTree>
    <p:extLst>
      <p:ext uri="{BB962C8B-B14F-4D97-AF65-F5344CB8AC3E}">
        <p14:creationId xmlns:p14="http://schemas.microsoft.com/office/powerpoint/2010/main" val="156536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56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/>
          <a:p>
            <a:r>
              <a:rPr lang="de-DE" dirty="0" err="1"/>
              <a:t>Conclusion</a:t>
            </a:r>
            <a:r>
              <a:rPr lang="de-DE" dirty="0"/>
              <a:t> and Open Questions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730C80-28DB-C54A-AB14-1761F9599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Page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Fußzeilenplatzhalter 16">
            <a:extLst>
              <a:ext uri="{FF2B5EF4-FFF2-40B4-BE49-F238E27FC236}">
                <a16:creationId xmlns:a16="http://schemas.microsoft.com/office/drawing/2014/main" id="{CB8B1BE3-EE45-4FC3-BE75-80FCC7E29B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7896" y="6461963"/>
            <a:ext cx="6247587" cy="146194"/>
          </a:xfrm>
        </p:spPr>
        <p:txBody>
          <a:bodyPr/>
          <a:lstStyle/>
          <a:p>
            <a:r>
              <a:rPr lang="de-DE" dirty="0"/>
              <a:t>Lukas Strey, Pauline von Olberg  |  </a:t>
            </a:r>
            <a:r>
              <a:rPr lang="de-DE" dirty="0" err="1"/>
              <a:t>MoDRE</a:t>
            </a:r>
            <a:r>
              <a:rPr lang="de-DE" dirty="0"/>
              <a:t> 2022  |  Approach </a:t>
            </a:r>
            <a:r>
              <a:rPr lang="de-DE" dirty="0" err="1"/>
              <a:t>to</a:t>
            </a:r>
            <a:r>
              <a:rPr lang="de-DE" dirty="0"/>
              <a:t> Generating </a:t>
            </a:r>
            <a:r>
              <a:rPr lang="de-DE" dirty="0" err="1"/>
              <a:t>Functional</a:t>
            </a:r>
            <a:r>
              <a:rPr lang="de-DE" dirty="0"/>
              <a:t> Test Cases </a:t>
            </a:r>
            <a:r>
              <a:rPr lang="de-DE" dirty="0" err="1"/>
              <a:t>from</a:t>
            </a:r>
            <a:r>
              <a:rPr lang="de-DE" dirty="0"/>
              <a:t> BPMN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Diagrams</a:t>
            </a:r>
            <a:endParaRPr lang="de-DE" noProof="0" dirty="0"/>
          </a:p>
        </p:txBody>
      </p:sp>
      <p:sp>
        <p:nvSpPr>
          <p:cNvPr id="10" name="Textplatzhalter 1">
            <a:extLst>
              <a:ext uri="{FF2B5EF4-FFF2-40B4-BE49-F238E27FC236}">
                <a16:creationId xmlns:a16="http://schemas.microsoft.com/office/drawing/2014/main" id="{33DEAFAF-EA28-492A-B85C-8181758B6996}"/>
              </a:ext>
            </a:extLst>
          </p:cNvPr>
          <p:cNvSpPr txBox="1">
            <a:spLocks/>
          </p:cNvSpPr>
          <p:nvPr/>
        </p:nvSpPr>
        <p:spPr bwMode="gray">
          <a:xfrm>
            <a:off x="478199" y="1703388"/>
            <a:ext cx="11233150" cy="269099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69DB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69DB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69DB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69DB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err="1"/>
              <a:t>Conclusion</a:t>
            </a:r>
            <a:endParaRPr lang="de-DE" b="1" dirty="0"/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Both </a:t>
            </a:r>
            <a:r>
              <a:rPr lang="de-DE" dirty="0" err="1"/>
              <a:t>methods</a:t>
            </a:r>
            <a:r>
              <a:rPr lang="de-DE" dirty="0"/>
              <a:t> </a:t>
            </a:r>
            <a:r>
              <a:rPr lang="de-DE" dirty="0" err="1" smtClean="0"/>
              <a:t>shall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/>
              <a:t>designed</a:t>
            </a:r>
            <a:r>
              <a:rPr lang="de-DE" dirty="0"/>
              <a:t>, </a:t>
            </a:r>
            <a:r>
              <a:rPr lang="de-DE" dirty="0" err="1"/>
              <a:t>implemented</a:t>
            </a:r>
            <a:r>
              <a:rPr lang="de-DE" dirty="0"/>
              <a:t> and </a:t>
            </a:r>
            <a:r>
              <a:rPr lang="de-DE" dirty="0" err="1"/>
              <a:t>evaluated</a:t>
            </a:r>
            <a:endParaRPr lang="de-DE" dirty="0"/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The </a:t>
            </a:r>
            <a:r>
              <a:rPr lang="de-DE" dirty="0" err="1"/>
              <a:t>evaluation</a:t>
            </a:r>
            <a:r>
              <a:rPr lang="de-DE" dirty="0"/>
              <a:t> will </a:t>
            </a:r>
            <a:r>
              <a:rPr lang="de-DE" dirty="0" err="1"/>
              <a:t>include</a:t>
            </a:r>
            <a:r>
              <a:rPr lang="de-DE" dirty="0"/>
              <a:t> a </a:t>
            </a:r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automatically</a:t>
            </a:r>
            <a:r>
              <a:rPr lang="de-DE" dirty="0"/>
              <a:t> </a:t>
            </a:r>
            <a:r>
              <a:rPr lang="de-DE" dirty="0" err="1"/>
              <a:t>generated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cases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manually</a:t>
            </a:r>
            <a:r>
              <a:rPr lang="de-DE" dirty="0"/>
              <a:t> </a:t>
            </a:r>
            <a:r>
              <a:rPr lang="de-DE" dirty="0" err="1"/>
              <a:t>created</a:t>
            </a:r>
            <a:r>
              <a:rPr lang="de-DE" dirty="0"/>
              <a:t> </a:t>
            </a:r>
            <a:r>
              <a:rPr lang="de-DE" dirty="0" err="1"/>
              <a:t>ones</a:t>
            </a:r>
            <a:endParaRPr lang="de-DE" dirty="0"/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b="1" dirty="0"/>
              <a:t>Open Questions</a:t>
            </a:r>
          </a:p>
          <a:p>
            <a:pPr marL="342900" lvl="3" indent="-342900">
              <a:spcAft>
                <a:spcPts val="600"/>
              </a:spcAft>
              <a:buFont typeface="+mj-lt"/>
              <a:buAutoNum type="arabicPeriod"/>
            </a:pPr>
            <a:r>
              <a:rPr lang="de-DE" dirty="0" err="1" smtClean="0"/>
              <a:t>Which</a:t>
            </a:r>
            <a:r>
              <a:rPr lang="de-DE" dirty="0" smtClean="0"/>
              <a:t> intermediate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best</a:t>
            </a:r>
            <a:r>
              <a:rPr lang="de-DE" dirty="0" smtClean="0"/>
              <a:t> </a:t>
            </a:r>
            <a:r>
              <a:rPr lang="de-DE" dirty="0" err="1" smtClean="0"/>
              <a:t>suited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transformation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BPMN and </a:t>
            </a:r>
            <a:r>
              <a:rPr lang="de-DE" dirty="0" err="1" smtClean="0"/>
              <a:t>Gherkin</a:t>
            </a:r>
            <a:r>
              <a:rPr lang="de-DE" dirty="0" smtClean="0"/>
              <a:t>?</a:t>
            </a:r>
            <a:endParaRPr lang="de-DE" dirty="0"/>
          </a:p>
          <a:p>
            <a:pPr marL="342900" lvl="3" indent="-342900">
              <a:spcAft>
                <a:spcPts val="600"/>
              </a:spcAft>
              <a:buFont typeface="+mj-lt"/>
              <a:buAutoNum type="arabicPeriod"/>
            </a:pP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instead</a:t>
            </a:r>
            <a:r>
              <a:rPr lang="de-DE" dirty="0" smtClean="0"/>
              <a:t> a </a:t>
            </a:r>
            <a:r>
              <a:rPr lang="de-DE" dirty="0" err="1" smtClean="0"/>
              <a:t>direct</a:t>
            </a:r>
            <a:r>
              <a:rPr lang="de-DE" dirty="0" smtClean="0"/>
              <a:t> </a:t>
            </a:r>
            <a:r>
              <a:rPr lang="de-DE" dirty="0" err="1" smtClean="0"/>
              <a:t>transformation</a:t>
            </a:r>
            <a:r>
              <a:rPr lang="de-DE" dirty="0" smtClean="0"/>
              <a:t> </a:t>
            </a:r>
            <a:r>
              <a:rPr lang="de-DE" dirty="0" err="1" smtClean="0"/>
              <a:t>feasible</a:t>
            </a:r>
            <a:r>
              <a:rPr lang="de-DE" dirty="0" smtClean="0"/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419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4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/>
          <a:p>
            <a:r>
              <a:rPr lang="de-DE" dirty="0"/>
              <a:t>References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730C80-28DB-C54A-AB14-1761F9599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Page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Fußzeilenplatzhalter 16">
            <a:extLst>
              <a:ext uri="{FF2B5EF4-FFF2-40B4-BE49-F238E27FC236}">
                <a16:creationId xmlns:a16="http://schemas.microsoft.com/office/drawing/2014/main" id="{CB8B1BE3-EE45-4FC3-BE75-80FCC7E29B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7897" y="6461963"/>
            <a:ext cx="6222648" cy="146194"/>
          </a:xfrm>
        </p:spPr>
        <p:txBody>
          <a:bodyPr/>
          <a:lstStyle/>
          <a:p>
            <a:r>
              <a:rPr lang="de-DE" dirty="0"/>
              <a:t>Lukas Strey, Pauline von Olberg  |  </a:t>
            </a:r>
            <a:r>
              <a:rPr lang="de-DE" dirty="0" err="1"/>
              <a:t>MoDRE</a:t>
            </a:r>
            <a:r>
              <a:rPr lang="de-DE" dirty="0"/>
              <a:t> 2022  |  Approach </a:t>
            </a:r>
            <a:r>
              <a:rPr lang="de-DE" dirty="0" err="1"/>
              <a:t>to</a:t>
            </a:r>
            <a:r>
              <a:rPr lang="de-DE" dirty="0"/>
              <a:t> Generating </a:t>
            </a:r>
            <a:r>
              <a:rPr lang="de-DE" dirty="0" err="1"/>
              <a:t>Functional</a:t>
            </a:r>
            <a:r>
              <a:rPr lang="de-DE" dirty="0"/>
              <a:t> Test Cases </a:t>
            </a:r>
            <a:r>
              <a:rPr lang="de-DE" dirty="0" err="1"/>
              <a:t>from</a:t>
            </a:r>
            <a:r>
              <a:rPr lang="de-DE" dirty="0"/>
              <a:t> BPMN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Diagrams</a:t>
            </a:r>
            <a:endParaRPr lang="de-DE" noProof="0" dirty="0"/>
          </a:p>
        </p:txBody>
      </p:sp>
      <p:sp>
        <p:nvSpPr>
          <p:cNvPr id="10" name="Textplatzhalter 1">
            <a:extLst>
              <a:ext uri="{FF2B5EF4-FFF2-40B4-BE49-F238E27FC236}">
                <a16:creationId xmlns:a16="http://schemas.microsoft.com/office/drawing/2014/main" id="{33DEAFAF-EA28-492A-B85C-8181758B6996}"/>
              </a:ext>
            </a:extLst>
          </p:cNvPr>
          <p:cNvSpPr txBox="1">
            <a:spLocks/>
          </p:cNvSpPr>
          <p:nvPr/>
        </p:nvSpPr>
        <p:spPr bwMode="gray">
          <a:xfrm>
            <a:off x="478199" y="1703388"/>
            <a:ext cx="11233150" cy="387798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69DB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69DB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69DB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69DB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OMG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. Business Process Model and Notation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Specification Version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2.0. Object Management Group, 2011.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Gerald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D. Everett and Jr. Raymond McLeod.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Software Testing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- Testing Across the Entire Software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Development Life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Cycle. IEEE Press and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Wiley-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</a:rPr>
              <a:t>Interscience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de-DE" sz="1200" dirty="0" smtClean="0">
                <a:solidFill>
                  <a:schemeClr val="tx1"/>
                </a:solidFill>
                <a:latin typeface="+mn-lt"/>
              </a:rPr>
              <a:t>2007</a:t>
            </a:r>
            <a:r>
              <a:rPr lang="de-DE" sz="12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IEEE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. “IEEE Standard Glossary of Software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Engineering </a:t>
            </a:r>
            <a:r>
              <a:rPr lang="de-DE" sz="1200" dirty="0" err="1" smtClean="0">
                <a:solidFill>
                  <a:schemeClr val="tx1"/>
                </a:solidFill>
                <a:latin typeface="+mn-lt"/>
              </a:rPr>
              <a:t>Terminology</a:t>
            </a:r>
            <a:r>
              <a:rPr lang="de-DE" sz="1200" dirty="0">
                <a:solidFill>
                  <a:schemeClr val="tx1"/>
                </a:solidFill>
                <a:latin typeface="+mn-lt"/>
              </a:rPr>
              <a:t>”. In: IEEE Std 610.12-1990, pp. </a:t>
            </a:r>
            <a:r>
              <a:rPr lang="de-DE" sz="1200" dirty="0" smtClean="0">
                <a:solidFill>
                  <a:schemeClr val="tx1"/>
                </a:solidFill>
                <a:latin typeface="+mn-lt"/>
              </a:rPr>
              <a:t>1-84 (1990</a:t>
            </a:r>
            <a:r>
              <a:rPr lang="de-DE" sz="1200" dirty="0">
                <a:solidFill>
                  <a:schemeClr val="tx1"/>
                </a:solidFill>
                <a:latin typeface="+mn-lt"/>
              </a:rPr>
              <a:t>).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  <a:latin typeface="+mn-lt"/>
              </a:rPr>
              <a:t>Chaithep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Nonchot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Taratip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Suwannasart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. “A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Tool for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Generating Test Case from BPMN Diagram with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a BPEL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Diagram”. In: Proceedings of the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International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</a:rPr>
              <a:t>MultiConference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of Engineers and Computer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Scientists </a:t>
            </a:r>
            <a:r>
              <a:rPr lang="nl-NL" sz="1200" dirty="0" smtClean="0">
                <a:solidFill>
                  <a:schemeClr val="tx1"/>
                </a:solidFill>
                <a:latin typeface="+mn-lt"/>
              </a:rPr>
              <a:t>IMECS </a:t>
            </a:r>
            <a:r>
              <a:rPr lang="nl-NL" sz="1200" dirty="0">
                <a:solidFill>
                  <a:schemeClr val="tx1"/>
                </a:solidFill>
                <a:latin typeface="+mn-lt"/>
              </a:rPr>
              <a:t>2016 Vol I (2016).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  <a:latin typeface="+mn-lt"/>
              </a:rPr>
              <a:t>Boodsarin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Boonmepipit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Taratip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Suwannasart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. “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Test Case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Generation from BPMN with DMN”. In: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Proceedings of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the 2019 3rd International Conference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on Software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and e-Business, December 2019, pp.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92-96 </a:t>
            </a:r>
            <a:r>
              <a:rPr lang="de-DE" sz="1200" dirty="0" smtClean="0">
                <a:solidFill>
                  <a:schemeClr val="tx1"/>
                </a:solidFill>
                <a:latin typeface="+mn-lt"/>
              </a:rPr>
              <a:t>(2019</a:t>
            </a:r>
            <a:r>
              <a:rPr lang="de-DE" sz="1200" dirty="0">
                <a:solidFill>
                  <a:schemeClr val="tx1"/>
                </a:solidFill>
                <a:latin typeface="+mn-lt"/>
              </a:rPr>
              <a:t>).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Yotyawilai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and T.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Suwannasart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. “Design of a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tool for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generating test cases from BPMN”. In: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International Conference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on Data and Software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Engineering </a:t>
            </a:r>
            <a:r>
              <a:rPr lang="nl-NL" sz="1200" dirty="0" smtClean="0">
                <a:solidFill>
                  <a:schemeClr val="tx1"/>
                </a:solidFill>
                <a:latin typeface="+mn-lt"/>
              </a:rPr>
              <a:t>(ICODSE</a:t>
            </a:r>
            <a:r>
              <a:rPr lang="nl-NL" sz="1200" dirty="0">
                <a:solidFill>
                  <a:schemeClr val="tx1"/>
                </a:solidFill>
                <a:latin typeface="+mn-lt"/>
              </a:rPr>
              <a:t>), 2014, pp. 1-6 (2014).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S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Sriganesh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and C.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Ramanathan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. “Externalizing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business rules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from business processes for model based testing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”. In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: IEEE International Conference on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Industrial Technology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, 2012, pp. 312-318 (2012).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Sarah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Khader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and Rana Yousef. “Utilizing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Business Process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Models to Generate Software Test Cases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”. In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: IJCSI International Journal of Computer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Science Issues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, Volume 13, Issue 2, March 2016 (2016).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Ana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Paiva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et al. “End-to-end Automatic Business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Process </a:t>
            </a:r>
            <a:r>
              <a:rPr lang="de-DE" sz="1200" dirty="0" smtClean="0">
                <a:solidFill>
                  <a:schemeClr val="tx1"/>
                </a:solidFill>
                <a:latin typeface="+mn-lt"/>
              </a:rPr>
              <a:t>Validation</a:t>
            </a:r>
            <a:r>
              <a:rPr lang="de-DE" sz="1200" dirty="0">
                <a:solidFill>
                  <a:schemeClr val="tx1"/>
                </a:solidFill>
                <a:latin typeface="+mn-lt"/>
              </a:rPr>
              <a:t>”. In: </a:t>
            </a:r>
            <a:r>
              <a:rPr lang="de-DE" sz="1200" dirty="0" err="1">
                <a:solidFill>
                  <a:schemeClr val="tx1"/>
                </a:solidFill>
                <a:latin typeface="+mn-lt"/>
              </a:rPr>
              <a:t>Procedia</a:t>
            </a:r>
            <a:r>
              <a:rPr lang="de-DE" sz="1200" dirty="0">
                <a:solidFill>
                  <a:schemeClr val="tx1"/>
                </a:solidFill>
                <a:latin typeface="+mn-lt"/>
              </a:rPr>
              <a:t> Computer Science, </a:t>
            </a:r>
            <a:r>
              <a:rPr lang="de-DE" sz="1200" dirty="0" err="1" smtClean="0">
                <a:solidFill>
                  <a:schemeClr val="tx1"/>
                </a:solidFill>
                <a:latin typeface="+mn-lt"/>
              </a:rPr>
              <a:t>January</a:t>
            </a:r>
            <a:r>
              <a:rPr lang="de-DE" sz="1200" dirty="0" smtClean="0">
                <a:solidFill>
                  <a:schemeClr val="tx1"/>
                </a:solidFill>
                <a:latin typeface="+mn-lt"/>
              </a:rPr>
              <a:t> 2018</a:t>
            </a:r>
            <a:r>
              <a:rPr lang="de-DE" sz="1200" dirty="0">
                <a:solidFill>
                  <a:schemeClr val="tx1"/>
                </a:solidFill>
                <a:latin typeface="+mn-lt"/>
              </a:rPr>
              <a:t>, </a:t>
            </a:r>
            <a:r>
              <a:rPr lang="de-DE" sz="1200" dirty="0" err="1">
                <a:solidFill>
                  <a:schemeClr val="tx1"/>
                </a:solidFill>
                <a:latin typeface="+mn-lt"/>
              </a:rPr>
              <a:t>volume</a:t>
            </a:r>
            <a:r>
              <a:rPr lang="de-DE" sz="1200" dirty="0">
                <a:solidFill>
                  <a:schemeClr val="tx1"/>
                </a:solidFill>
                <a:latin typeface="+mn-lt"/>
              </a:rPr>
              <a:t> 130, pp. 999-1004 (2018).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chemeClr val="tx1"/>
                </a:solidFill>
                <a:latin typeface="+mn-lt"/>
              </a:rPr>
              <a:t>J</a:t>
            </a:r>
            <a:r>
              <a:rPr lang="pt-BR" sz="1200" dirty="0">
                <a:solidFill>
                  <a:schemeClr val="tx1"/>
                </a:solidFill>
                <a:latin typeface="+mn-lt"/>
              </a:rPr>
              <a:t>. C. D. Lima J. L. de Moura A. S. Char˜ao and </a:t>
            </a:r>
            <a:r>
              <a:rPr lang="pt-BR" sz="1200" dirty="0" smtClean="0">
                <a:solidFill>
                  <a:schemeClr val="tx1"/>
                </a:solidFill>
                <a:latin typeface="+mn-lt"/>
              </a:rPr>
              <a:t>B.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de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Oliveira Stein. “Test case generation from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BPMN models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for automated testing of Web-based BPM applications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”. In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: 17th International Conference on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Computational Science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and Its Applications (ICCSA) (2017).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  <a:latin typeface="+mn-lt"/>
              </a:rPr>
              <a:t>Muhammad </a:t>
            </a:r>
            <a:r>
              <a:rPr lang="de-DE" sz="1200" dirty="0" err="1">
                <a:solidFill>
                  <a:schemeClr val="tx1"/>
                </a:solidFill>
                <a:latin typeface="+mn-lt"/>
              </a:rPr>
              <a:t>Umair</a:t>
            </a:r>
            <a:r>
              <a:rPr lang="de-DE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n-lt"/>
              </a:rPr>
              <a:t>Mutarraf</a:t>
            </a:r>
            <a:r>
              <a:rPr lang="de-DE" sz="1200" dirty="0">
                <a:solidFill>
                  <a:schemeClr val="tx1"/>
                </a:solidFill>
                <a:latin typeface="+mn-lt"/>
              </a:rPr>
              <a:t> et al. “Transformation </a:t>
            </a:r>
            <a:r>
              <a:rPr lang="de-DE" sz="1200" dirty="0" err="1" smtClean="0">
                <a:solidFill>
                  <a:schemeClr val="tx1"/>
                </a:solidFill>
                <a:latin typeface="+mn-lt"/>
              </a:rPr>
              <a:t>of</a:t>
            </a:r>
            <a:r>
              <a:rPr lang="de-DE" sz="1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Business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Process Model and Notation models onto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Petri nets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and their analysis”. In: Advances in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Mechanical </a:t>
            </a:r>
            <a:r>
              <a:rPr lang="de-DE" sz="1200" dirty="0" smtClean="0">
                <a:solidFill>
                  <a:schemeClr val="tx1"/>
                </a:solidFill>
                <a:latin typeface="+mn-lt"/>
              </a:rPr>
              <a:t>Engineering </a:t>
            </a:r>
            <a:r>
              <a:rPr lang="de-DE" sz="1200" dirty="0">
                <a:solidFill>
                  <a:schemeClr val="tx1"/>
                </a:solidFill>
                <a:latin typeface="+mn-lt"/>
              </a:rPr>
              <a:t>(2018).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Mohamed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Z. Ramadan,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Hicham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G.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Elmongui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and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</a:rPr>
              <a:t>Riham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Hassan. “BPMN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Formalisation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using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</a:rPr>
              <a:t>Coloured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 Petri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Nets”. In: Software Engineering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Applications, </a:t>
            </a:r>
            <a:r>
              <a:rPr lang="de-DE" sz="1200" dirty="0" smtClean="0">
                <a:solidFill>
                  <a:schemeClr val="tx1"/>
                </a:solidFill>
                <a:latin typeface="+mn-lt"/>
              </a:rPr>
              <a:t>ACTA </a:t>
            </a:r>
            <a:r>
              <a:rPr lang="de-DE" sz="1200" dirty="0">
                <a:solidFill>
                  <a:schemeClr val="tx1"/>
                </a:solidFill>
                <a:latin typeface="+mn-lt"/>
              </a:rPr>
              <a:t>(2011).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  <a:latin typeface="+mn-lt"/>
              </a:rPr>
              <a:t>M</a:t>
            </a:r>
            <a:r>
              <a:rPr lang="de-DE" sz="1200" dirty="0">
                <a:solidFill>
                  <a:schemeClr val="tx1"/>
                </a:solidFill>
                <a:latin typeface="+mn-lt"/>
              </a:rPr>
              <a:t>. zur Muehlen und J. </a:t>
            </a:r>
            <a:r>
              <a:rPr lang="de-DE" sz="1200" dirty="0" err="1">
                <a:solidFill>
                  <a:schemeClr val="tx1"/>
                </a:solidFill>
                <a:latin typeface="+mn-lt"/>
              </a:rPr>
              <a:t>Recker</a:t>
            </a:r>
            <a:r>
              <a:rPr lang="de-DE" sz="1200" dirty="0">
                <a:solidFill>
                  <a:schemeClr val="tx1"/>
                </a:solidFill>
                <a:latin typeface="+mn-lt"/>
              </a:rPr>
              <a:t>. “</a:t>
            </a:r>
            <a:r>
              <a:rPr lang="de-DE" sz="1200" dirty="0" err="1">
                <a:solidFill>
                  <a:schemeClr val="tx1"/>
                </a:solidFill>
                <a:latin typeface="+mn-lt"/>
              </a:rPr>
              <a:t>How</a:t>
            </a:r>
            <a:r>
              <a:rPr lang="de-DE" sz="1200" dirty="0">
                <a:solidFill>
                  <a:schemeClr val="tx1"/>
                </a:solidFill>
                <a:latin typeface="+mn-lt"/>
              </a:rPr>
              <a:t> Much </a:t>
            </a:r>
            <a:r>
              <a:rPr lang="de-DE" sz="1200" dirty="0" smtClean="0">
                <a:solidFill>
                  <a:schemeClr val="tx1"/>
                </a:solidFill>
                <a:latin typeface="+mn-lt"/>
              </a:rPr>
              <a:t>Language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is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Enough? Theoretical and Practical Use of the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Business Process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Modeling Notation”. In: Proceedings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of the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41st Hawaii International Conference on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System </a:t>
            </a:r>
            <a:r>
              <a:rPr lang="de-DE" sz="1200" dirty="0" err="1" smtClean="0">
                <a:solidFill>
                  <a:schemeClr val="tx1"/>
                </a:solidFill>
                <a:latin typeface="+mn-lt"/>
              </a:rPr>
              <a:t>Sciences</a:t>
            </a:r>
            <a:r>
              <a:rPr lang="de-DE" sz="1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200" dirty="0">
                <a:solidFill>
                  <a:schemeClr val="tx1"/>
                </a:solidFill>
                <a:latin typeface="+mn-lt"/>
              </a:rPr>
              <a:t>(2008).</a:t>
            </a:r>
            <a:endParaRPr lang="de-DE" sz="1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131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D386BF06-4FE5-4ECB-9E48-683B65D8E9F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83622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7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D386BF06-4FE5-4ECB-9E48-683B65D8E9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37DBD4C-23EA-4997-B274-B0674ADF01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gray">
          <a:xfrm>
            <a:off x="479425" y="1700213"/>
            <a:ext cx="5318947" cy="4432239"/>
          </a:xfrm>
        </p:spPr>
        <p:txBody>
          <a:bodyPr/>
          <a:lstStyle/>
          <a:p>
            <a:r>
              <a:rPr lang="de-DE" dirty="0" err="1"/>
              <a:t>Contact</a:t>
            </a:r>
            <a:endParaRPr lang="de-DE" dirty="0"/>
          </a:p>
          <a:p>
            <a:pPr lvl="1"/>
            <a:r>
              <a:rPr lang="de-DE" b="1" dirty="0">
                <a:latin typeface="Frutiger LT Com 55 Roman" panose="020B0503030504020204" pitchFamily="34" charset="77"/>
              </a:rPr>
              <a:t>—</a:t>
            </a:r>
            <a:endParaRPr lang="de-DE" dirty="0">
              <a:solidFill>
                <a:srgbClr val="FFFFFF"/>
              </a:solidFill>
            </a:endParaRPr>
          </a:p>
          <a:p>
            <a:pPr lvl="2"/>
            <a:r>
              <a:rPr lang="de-DE" dirty="0">
                <a:solidFill>
                  <a:srgbClr val="FFFFFF"/>
                </a:solidFill>
              </a:rPr>
              <a:t>Lukas Strey</a:t>
            </a:r>
            <a:r>
              <a:rPr lang="de-DE" dirty="0">
                <a:solidFill>
                  <a:srgbClr val="FFFFFF"/>
                </a:solidFill>
                <a:latin typeface="Frutiger LT Com 45 Light"/>
              </a:rPr>
              <a:t/>
            </a:r>
            <a:br>
              <a:rPr lang="de-DE" dirty="0">
                <a:solidFill>
                  <a:srgbClr val="FFFFFF"/>
                </a:solidFill>
                <a:latin typeface="Frutiger LT Com 45 Light"/>
              </a:rPr>
            </a:br>
            <a:r>
              <a:rPr lang="de-DE" dirty="0">
                <a:hlinkClick r:id="rId7"/>
              </a:rPr>
              <a:t>lukas.strey@fokus.fraunhofer.de</a:t>
            </a:r>
            <a:endParaRPr lang="de-DE" dirty="0"/>
          </a:p>
          <a:p>
            <a:pPr lvl="2"/>
            <a:endParaRPr lang="de-DE" dirty="0">
              <a:solidFill>
                <a:srgbClr val="FFFFFF"/>
              </a:solidFill>
              <a:latin typeface="Frutiger LT Com 45 Light"/>
            </a:endParaRPr>
          </a:p>
          <a:p>
            <a:pPr lvl="2"/>
            <a:r>
              <a:rPr lang="de-DE" dirty="0">
                <a:solidFill>
                  <a:srgbClr val="FFFFFF"/>
                </a:solidFill>
                <a:latin typeface="Frutiger LT Com 45 Light"/>
              </a:rPr>
              <a:t>Pauline von Olberg</a:t>
            </a:r>
          </a:p>
          <a:p>
            <a:pPr lvl="2"/>
            <a:r>
              <a:rPr lang="de-DE" dirty="0">
                <a:hlinkClick r:id="rId8"/>
              </a:rPr>
              <a:t>pauline.von.olberg@fokus.fraunhofer.de</a:t>
            </a:r>
            <a:r>
              <a:rPr lang="de-DE" dirty="0"/>
              <a:t> </a:t>
            </a:r>
            <a:endParaRPr lang="de-DE" dirty="0">
              <a:solidFill>
                <a:srgbClr val="FFFFFF"/>
              </a:solidFill>
              <a:latin typeface="Frutiger LT Com 45 Light"/>
            </a:endParaRPr>
          </a:p>
          <a:p>
            <a:pPr lvl="2"/>
            <a:endParaRPr lang="de-DE" dirty="0">
              <a:solidFill>
                <a:srgbClr val="FFFFFF"/>
              </a:solidFill>
            </a:endParaRPr>
          </a:p>
          <a:p>
            <a:pPr lvl="2"/>
            <a:r>
              <a:rPr lang="de-DE" dirty="0">
                <a:solidFill>
                  <a:srgbClr val="FFFFFF"/>
                </a:solidFill>
              </a:rPr>
              <a:t>Fraunhofer FOKUS</a:t>
            </a:r>
            <a:br>
              <a:rPr lang="de-DE" dirty="0">
                <a:solidFill>
                  <a:srgbClr val="FFFFFF"/>
                </a:solidFill>
              </a:rPr>
            </a:br>
            <a:r>
              <a:rPr lang="de-DE" dirty="0">
                <a:solidFill>
                  <a:srgbClr val="FFFFFF"/>
                </a:solidFill>
              </a:rPr>
              <a:t>Institute </a:t>
            </a:r>
            <a:r>
              <a:rPr lang="de-DE" dirty="0" err="1">
                <a:solidFill>
                  <a:srgbClr val="FFFFFF"/>
                </a:solidFill>
              </a:rPr>
              <a:t>for</a:t>
            </a:r>
            <a:r>
              <a:rPr lang="de-DE" dirty="0">
                <a:solidFill>
                  <a:srgbClr val="FFFFFF"/>
                </a:solidFill>
              </a:rPr>
              <a:t> Open Communication Systems</a:t>
            </a:r>
          </a:p>
          <a:p>
            <a:pPr lvl="2"/>
            <a:r>
              <a:rPr lang="de-DE" dirty="0">
                <a:solidFill>
                  <a:srgbClr val="FFFFFF"/>
                </a:solidFill>
                <a:latin typeface="Frutiger LT Com 45 Light"/>
              </a:rPr>
              <a:t>Kaiserin-Augusta-Allee 31</a:t>
            </a:r>
            <a:br>
              <a:rPr lang="de-DE" dirty="0">
                <a:solidFill>
                  <a:srgbClr val="FFFFFF"/>
                </a:solidFill>
                <a:latin typeface="Frutiger LT Com 45 Light"/>
              </a:rPr>
            </a:br>
            <a:r>
              <a:rPr lang="de-DE" dirty="0">
                <a:solidFill>
                  <a:srgbClr val="FFFFFF"/>
                </a:solidFill>
                <a:latin typeface="Frutiger LT Com 45 Light"/>
              </a:rPr>
              <a:t>10589 Berlin, Germany</a:t>
            </a:r>
          </a:p>
          <a:p>
            <a:pPr lvl="2"/>
            <a:r>
              <a:rPr lang="de-DE" dirty="0" err="1">
                <a:solidFill>
                  <a:srgbClr val="FFFFFF"/>
                </a:solidFill>
                <a:latin typeface="Frutiger LT Com 45 Light"/>
              </a:rPr>
              <a:t>info@fokus.fraunhofer.de</a:t>
            </a:r>
            <a:endParaRPr lang="de-DE" dirty="0">
              <a:solidFill>
                <a:srgbClr val="FFFFFF"/>
              </a:solidFill>
              <a:latin typeface="Frutiger LT Com 45 Light"/>
            </a:endParaRPr>
          </a:p>
          <a:p>
            <a:pPr lvl="2"/>
            <a:r>
              <a:rPr lang="de-DE" dirty="0" err="1">
                <a:solidFill>
                  <a:srgbClr val="FFFFFF"/>
                </a:solidFill>
                <a:latin typeface="Frutiger LT Com 45 Light"/>
              </a:rPr>
              <a:t>www.fokus.fraunhofer.de</a:t>
            </a:r>
            <a:endParaRPr lang="de-DE" dirty="0">
              <a:solidFill>
                <a:srgbClr val="FFFFFF"/>
              </a:solidFill>
              <a:latin typeface="Frutiger LT Com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149315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CCF772E-B200-4A5A-A523-AC73A3B0B16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13933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60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DE8CA5D7-7759-407B-A183-2B747F0F809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/>
          <a:p>
            <a:r>
              <a:rPr lang="de-DE" dirty="0" err="1"/>
              <a:t>Structure</a:t>
            </a:r>
            <a:endParaRPr lang="de-DE" dirty="0"/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DB28FD0E-1810-4AA6-835A-8A2A265265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7897" y="6461963"/>
            <a:ext cx="6239274" cy="146194"/>
          </a:xfrm>
        </p:spPr>
        <p:txBody>
          <a:bodyPr/>
          <a:lstStyle/>
          <a:p>
            <a:r>
              <a:rPr lang="de-DE" dirty="0"/>
              <a:t>Lukas Strey, Pauline von Olberg  |  </a:t>
            </a:r>
            <a:r>
              <a:rPr lang="de-DE" dirty="0" err="1"/>
              <a:t>MoDRE</a:t>
            </a:r>
            <a:r>
              <a:rPr lang="de-DE" dirty="0"/>
              <a:t> 2022  |  Approach </a:t>
            </a:r>
            <a:r>
              <a:rPr lang="de-DE" dirty="0" err="1"/>
              <a:t>to</a:t>
            </a:r>
            <a:r>
              <a:rPr lang="de-DE" dirty="0"/>
              <a:t> Generating </a:t>
            </a:r>
            <a:r>
              <a:rPr lang="de-DE" dirty="0" err="1"/>
              <a:t>Functional</a:t>
            </a:r>
            <a:r>
              <a:rPr lang="de-DE" dirty="0"/>
              <a:t> Test Cases </a:t>
            </a:r>
            <a:r>
              <a:rPr lang="de-DE" dirty="0" err="1"/>
              <a:t>from</a:t>
            </a:r>
            <a:r>
              <a:rPr lang="de-DE" dirty="0"/>
              <a:t> BPMN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Diagrams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9FA87DE-5169-5C44-A533-BEB26D16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Page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EC9FE1B0-4ABF-4337-A88D-69F2A170AF94}"/>
              </a:ext>
            </a:extLst>
          </p:cNvPr>
          <p:cNvSpPr txBox="1">
            <a:spLocks/>
          </p:cNvSpPr>
          <p:nvPr/>
        </p:nvSpPr>
        <p:spPr bwMode="gray">
          <a:xfrm>
            <a:off x="676848" y="1931988"/>
            <a:ext cx="11233150" cy="245067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69DB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69DB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69DB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69DB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buClr>
                <a:srgbClr val="179C7D"/>
              </a:buClr>
              <a:buFont typeface="Wingdings" panose="05000000000000000000" pitchFamily="2" charset="2"/>
              <a:buChar char="§"/>
            </a:pPr>
            <a:r>
              <a:rPr lang="de-DE" sz="1800" b="1" dirty="0" err="1">
                <a:solidFill>
                  <a:srgbClr val="179C7D"/>
                </a:solidFill>
              </a:rPr>
              <a:t>Introduction</a:t>
            </a:r>
            <a:endParaRPr lang="de-DE" sz="1800" b="1" dirty="0">
              <a:solidFill>
                <a:srgbClr val="179C7D"/>
              </a:solidFill>
            </a:endParaRPr>
          </a:p>
          <a:p>
            <a:pPr marL="285750" lvl="1" indent="-285750">
              <a:buClr>
                <a:srgbClr val="179C7D"/>
              </a:buClr>
              <a:buFont typeface="Wingdings" panose="05000000000000000000" pitchFamily="2" charset="2"/>
              <a:buChar char="§"/>
            </a:pPr>
            <a:r>
              <a:rPr lang="de-DE" sz="1800" dirty="0" err="1"/>
              <a:t>Example</a:t>
            </a:r>
            <a:endParaRPr lang="de-DE" dirty="0"/>
          </a:p>
          <a:p>
            <a:pPr marL="285750" lvl="1" indent="-285750">
              <a:buClr>
                <a:srgbClr val="179C7D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Methods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generating</a:t>
            </a:r>
            <a:r>
              <a:rPr lang="de-DE" sz="1800" dirty="0"/>
              <a:t> </a:t>
            </a:r>
            <a:r>
              <a:rPr lang="de-DE" sz="1800" dirty="0" err="1"/>
              <a:t>functional</a:t>
            </a:r>
            <a:r>
              <a:rPr lang="de-DE" sz="1800" dirty="0"/>
              <a:t> </a:t>
            </a:r>
            <a:r>
              <a:rPr lang="de-DE" sz="1800" dirty="0" err="1"/>
              <a:t>test</a:t>
            </a:r>
            <a:r>
              <a:rPr lang="de-DE" sz="1800" dirty="0"/>
              <a:t> </a:t>
            </a:r>
            <a:r>
              <a:rPr lang="de-DE" sz="1800" dirty="0" err="1"/>
              <a:t>cases</a:t>
            </a:r>
            <a:endParaRPr lang="de-DE" sz="1800" dirty="0"/>
          </a:p>
          <a:p>
            <a:pPr marL="285750" lvl="1" indent="-285750">
              <a:buClr>
                <a:srgbClr val="179C7D"/>
              </a:buClr>
              <a:buFont typeface="Wingdings" panose="05000000000000000000" pitchFamily="2" charset="2"/>
              <a:buChar char="§"/>
            </a:pPr>
            <a:r>
              <a:rPr lang="de-DE" sz="1800" dirty="0" err="1" smtClean="0"/>
              <a:t>Conclusion</a:t>
            </a:r>
            <a:r>
              <a:rPr lang="de-DE" sz="1800" dirty="0" smtClean="0"/>
              <a:t> </a:t>
            </a:r>
            <a:r>
              <a:rPr lang="de-DE" sz="1800" dirty="0"/>
              <a:t>and open </a:t>
            </a:r>
            <a:r>
              <a:rPr lang="de-DE" sz="1800" dirty="0" err="1"/>
              <a:t>questions</a:t>
            </a:r>
            <a:endParaRPr lang="de-DE" sz="1800" dirty="0"/>
          </a:p>
          <a:p>
            <a:pPr marL="285750" lvl="1" indent="-285750">
              <a:buClr>
                <a:srgbClr val="179C7D"/>
              </a:buClr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04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6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/>
          <a:p>
            <a:r>
              <a:rPr lang="de-DE" dirty="0" err="1"/>
              <a:t>Introduction</a:t>
            </a:r>
            <a:endParaRPr lang="de-DE" dirty="0"/>
          </a:p>
        </p:txBody>
      </p:sp>
      <p:grpSp>
        <p:nvGrpSpPr>
          <p:cNvPr id="3" name="Gruppieren 2" descr="3 Schritte Prozess horizontal">
            <a:extLst>
              <a:ext uri="{FF2B5EF4-FFF2-40B4-BE49-F238E27FC236}">
                <a16:creationId xmlns:a16="http://schemas.microsoft.com/office/drawing/2014/main" id="{D9830BA6-B869-2947-A3E2-BB43E50BFB78}"/>
              </a:ext>
            </a:extLst>
          </p:cNvPr>
          <p:cNvGrpSpPr/>
          <p:nvPr/>
        </p:nvGrpSpPr>
        <p:grpSpPr>
          <a:xfrm>
            <a:off x="477838" y="1700213"/>
            <a:ext cx="11233150" cy="3905830"/>
            <a:chOff x="477838" y="1700213"/>
            <a:chExt cx="5438775" cy="3905830"/>
          </a:xfrm>
        </p:grpSpPr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6C5727D8-6052-4A96-9453-DBA893210C29}"/>
                </a:ext>
              </a:extLst>
            </p:cNvPr>
            <p:cNvSpPr>
              <a:spLocks/>
            </p:cNvSpPr>
            <p:nvPr/>
          </p:nvSpPr>
          <p:spPr bwMode="gray">
            <a:xfrm>
              <a:off x="1359059" y="1700213"/>
              <a:ext cx="4557554" cy="1152000"/>
            </a:xfrm>
            <a:custGeom>
              <a:avLst/>
              <a:gdLst>
                <a:gd name="connsiteX0" fmla="*/ 0 w 4359171"/>
                <a:gd name="connsiteY0" fmla="*/ 0 h 1152000"/>
                <a:gd name="connsiteX1" fmla="*/ 4359171 w 4359171"/>
                <a:gd name="connsiteY1" fmla="*/ 0 h 1152000"/>
                <a:gd name="connsiteX2" fmla="*/ 4359171 w 4359171"/>
                <a:gd name="connsiteY2" fmla="*/ 1152000 h 1152000"/>
                <a:gd name="connsiteX3" fmla="*/ 0 w 4359171"/>
                <a:gd name="connsiteY3" fmla="*/ 1152000 h 1152000"/>
                <a:gd name="connsiteX4" fmla="*/ 321719 w 4359171"/>
                <a:gd name="connsiteY4" fmla="*/ 576000 h 115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9171" h="1152000">
                  <a:moveTo>
                    <a:pt x="0" y="0"/>
                  </a:moveTo>
                  <a:lnTo>
                    <a:pt x="4359171" y="0"/>
                  </a:lnTo>
                  <a:lnTo>
                    <a:pt x="4359171" y="1152000"/>
                  </a:lnTo>
                  <a:lnTo>
                    <a:pt x="0" y="1152000"/>
                  </a:lnTo>
                  <a:lnTo>
                    <a:pt x="321719" y="5760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C31680B2-1A8D-45CD-9029-CC3E9296982B}"/>
                </a:ext>
              </a:extLst>
            </p:cNvPr>
            <p:cNvSpPr>
              <a:spLocks/>
            </p:cNvSpPr>
            <p:nvPr/>
          </p:nvSpPr>
          <p:spPr bwMode="gray">
            <a:xfrm>
              <a:off x="1359059" y="3077128"/>
              <a:ext cx="4557554" cy="1152000"/>
            </a:xfrm>
            <a:custGeom>
              <a:avLst/>
              <a:gdLst>
                <a:gd name="connsiteX0" fmla="*/ 0 w 4359171"/>
                <a:gd name="connsiteY0" fmla="*/ 0 h 1152000"/>
                <a:gd name="connsiteX1" fmla="*/ 4359171 w 4359171"/>
                <a:gd name="connsiteY1" fmla="*/ 0 h 1152000"/>
                <a:gd name="connsiteX2" fmla="*/ 4359171 w 4359171"/>
                <a:gd name="connsiteY2" fmla="*/ 1152000 h 1152000"/>
                <a:gd name="connsiteX3" fmla="*/ 0 w 4359171"/>
                <a:gd name="connsiteY3" fmla="*/ 1152000 h 1152000"/>
                <a:gd name="connsiteX4" fmla="*/ 321719 w 4359171"/>
                <a:gd name="connsiteY4" fmla="*/ 576000 h 115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9171" h="1152000">
                  <a:moveTo>
                    <a:pt x="0" y="0"/>
                  </a:moveTo>
                  <a:lnTo>
                    <a:pt x="4359171" y="0"/>
                  </a:lnTo>
                  <a:lnTo>
                    <a:pt x="4359171" y="1152000"/>
                  </a:lnTo>
                  <a:lnTo>
                    <a:pt x="0" y="1152000"/>
                  </a:lnTo>
                  <a:lnTo>
                    <a:pt x="321719" y="5760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7BB3F480-1832-4534-A1B9-2770EB49D47E}"/>
                </a:ext>
              </a:extLst>
            </p:cNvPr>
            <p:cNvSpPr>
              <a:spLocks/>
            </p:cNvSpPr>
            <p:nvPr/>
          </p:nvSpPr>
          <p:spPr bwMode="gray">
            <a:xfrm>
              <a:off x="1359059" y="4454043"/>
              <a:ext cx="4557554" cy="1152000"/>
            </a:xfrm>
            <a:custGeom>
              <a:avLst/>
              <a:gdLst>
                <a:gd name="connsiteX0" fmla="*/ 0 w 4359171"/>
                <a:gd name="connsiteY0" fmla="*/ 0 h 1152000"/>
                <a:gd name="connsiteX1" fmla="*/ 4359171 w 4359171"/>
                <a:gd name="connsiteY1" fmla="*/ 0 h 1152000"/>
                <a:gd name="connsiteX2" fmla="*/ 4359171 w 4359171"/>
                <a:gd name="connsiteY2" fmla="*/ 1152000 h 1152000"/>
                <a:gd name="connsiteX3" fmla="*/ 0 w 4359171"/>
                <a:gd name="connsiteY3" fmla="*/ 1152000 h 1152000"/>
                <a:gd name="connsiteX4" fmla="*/ 321719 w 4359171"/>
                <a:gd name="connsiteY4" fmla="*/ 576000 h 115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9171" h="1152000">
                  <a:moveTo>
                    <a:pt x="0" y="0"/>
                  </a:moveTo>
                  <a:lnTo>
                    <a:pt x="4359171" y="0"/>
                  </a:lnTo>
                  <a:lnTo>
                    <a:pt x="4359171" y="1152000"/>
                  </a:lnTo>
                  <a:lnTo>
                    <a:pt x="0" y="1152000"/>
                  </a:lnTo>
                  <a:lnTo>
                    <a:pt x="321719" y="5760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Pfeil: Fünfeck 30">
              <a:extLst>
                <a:ext uri="{FF2B5EF4-FFF2-40B4-BE49-F238E27FC236}">
                  <a16:creationId xmlns:a16="http://schemas.microsoft.com/office/drawing/2014/main" id="{AEB2BD4F-9AA2-4E5C-B688-3E0690225031}"/>
                </a:ext>
              </a:extLst>
            </p:cNvPr>
            <p:cNvSpPr>
              <a:spLocks/>
            </p:cNvSpPr>
            <p:nvPr/>
          </p:nvSpPr>
          <p:spPr bwMode="gray">
            <a:xfrm>
              <a:off x="477838" y="1700213"/>
              <a:ext cx="756581" cy="1152000"/>
            </a:xfrm>
            <a:prstGeom prst="homePlate">
              <a:avLst>
                <a:gd name="adj" fmla="val 27927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Pfeil: Fünfeck 31">
              <a:extLst>
                <a:ext uri="{FF2B5EF4-FFF2-40B4-BE49-F238E27FC236}">
                  <a16:creationId xmlns:a16="http://schemas.microsoft.com/office/drawing/2014/main" id="{859E34C5-E308-487F-90FE-2D60FD9A2321}"/>
                </a:ext>
              </a:extLst>
            </p:cNvPr>
            <p:cNvSpPr>
              <a:spLocks/>
            </p:cNvSpPr>
            <p:nvPr/>
          </p:nvSpPr>
          <p:spPr bwMode="gray">
            <a:xfrm>
              <a:off x="477838" y="3077128"/>
              <a:ext cx="756581" cy="1152000"/>
            </a:xfrm>
            <a:prstGeom prst="homePlate">
              <a:avLst>
                <a:gd name="adj" fmla="val 27927"/>
              </a:avLst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Pfeil: Fünfeck 32">
              <a:extLst>
                <a:ext uri="{FF2B5EF4-FFF2-40B4-BE49-F238E27FC236}">
                  <a16:creationId xmlns:a16="http://schemas.microsoft.com/office/drawing/2014/main" id="{82F9C88F-EDA6-4BA0-9AAB-CE798C415D06}"/>
                </a:ext>
              </a:extLst>
            </p:cNvPr>
            <p:cNvSpPr>
              <a:spLocks/>
            </p:cNvSpPr>
            <p:nvPr/>
          </p:nvSpPr>
          <p:spPr bwMode="gray">
            <a:xfrm>
              <a:off x="477838" y="4454043"/>
              <a:ext cx="756581" cy="1152000"/>
            </a:xfrm>
            <a:prstGeom prst="homePlate">
              <a:avLst>
                <a:gd name="adj" fmla="val 27927"/>
              </a:avLst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Google Shape;7762;p147">
              <a:extLst>
                <a:ext uri="{FF2B5EF4-FFF2-40B4-BE49-F238E27FC236}">
                  <a16:creationId xmlns:a16="http://schemas.microsoft.com/office/drawing/2014/main" id="{CA4DFA29-42B3-408A-A6FB-7EC9449AF6D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12664" y="1842962"/>
              <a:ext cx="582378" cy="866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374140"/>
                </a:buClr>
                <a:buSzPts val="4400"/>
                <a:buFont typeface="Open Sans Semibold" panose="020B0706030804020204" pitchFamily="34" charset="0"/>
                <a:buNone/>
              </a:pPr>
              <a:r>
                <a:rPr lang="de-DE" altLang="en-US" sz="2400" dirty="0">
                  <a:latin typeface="+mj-lt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BPMN</a:t>
              </a:r>
              <a:endParaRPr lang="de-DE" altLang="en-US" sz="2400" dirty="0">
                <a:latin typeface="+mj-lt"/>
                <a:cs typeface="Open Sans Semibold" panose="020B07060308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Google Shape;7766;p147">
              <a:extLst>
                <a:ext uri="{FF2B5EF4-FFF2-40B4-BE49-F238E27FC236}">
                  <a16:creationId xmlns:a16="http://schemas.microsoft.com/office/drawing/2014/main" id="{19D14D75-3E04-4BD5-9005-2D39E4BAE03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39606" y="1898417"/>
              <a:ext cx="3481370" cy="755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285750" lvl="2" indent="-285750">
                <a:lnSpc>
                  <a:spcPts val="1960"/>
                </a:lnSpc>
                <a:spcBef>
                  <a:spcPts val="0"/>
                </a:spcBef>
              </a:pPr>
              <a:r>
                <a:rPr lang="de-DE" sz="1400" dirty="0" err="1">
                  <a:latin typeface="Frutiger LT Com 55 Roman" panose="020B0503030504020204" pitchFamily="34" charset="77"/>
                </a:rPr>
                <a:t>Popular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modelling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language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used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to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describe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business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processes</a:t>
              </a:r>
              <a:endParaRPr lang="de-DE" sz="1400" dirty="0">
                <a:latin typeface="Frutiger LT Com 55 Roman" panose="020B0503030504020204" pitchFamily="34" charset="77"/>
              </a:endParaRPr>
            </a:p>
            <a:p>
              <a:pPr marL="285750" lvl="2" indent="-285750">
                <a:lnSpc>
                  <a:spcPts val="1960"/>
                </a:lnSpc>
                <a:spcBef>
                  <a:spcPts val="0"/>
                </a:spcBef>
              </a:pPr>
              <a:r>
                <a:rPr lang="de-DE" sz="1400" dirty="0">
                  <a:latin typeface="Frutiger LT Com 55 Roman" panose="020B0503030504020204" pitchFamily="34" charset="77"/>
                </a:rPr>
                <a:t>Control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flow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notation</a:t>
              </a:r>
              <a:endParaRPr lang="de-DE" sz="1400" dirty="0">
                <a:latin typeface="Frutiger LT Com 55 Roman" panose="020B0503030504020204" pitchFamily="34" charset="77"/>
              </a:endParaRPr>
            </a:p>
            <a:p>
              <a:pPr marL="285750" lvl="2" indent="-285750">
                <a:lnSpc>
                  <a:spcPts val="1960"/>
                </a:lnSpc>
                <a:spcBef>
                  <a:spcPts val="0"/>
                </a:spcBef>
              </a:pPr>
              <a:r>
                <a:rPr lang="de-DE" sz="1400" dirty="0">
                  <a:latin typeface="Frutiger LT Com 55 Roman" panose="020B0503030504020204" pitchFamily="34" charset="77"/>
                </a:rPr>
                <a:t>Broad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set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of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modelling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elements</a:t>
              </a:r>
              <a:r>
                <a:rPr lang="de-DE" sz="1400" dirty="0">
                  <a:latin typeface="Frutiger LT Com 55 Roman" panose="020B0503030504020204" pitchFamily="34" charset="77"/>
                </a:rPr>
                <a:t> (e.g.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pools</a:t>
              </a:r>
              <a:r>
                <a:rPr lang="de-DE" sz="1400" dirty="0">
                  <a:latin typeface="Frutiger LT Com 55 Roman" panose="020B0503030504020204" pitchFamily="34" charset="77"/>
                </a:rPr>
                <a:t>,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swim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lanes</a:t>
              </a:r>
              <a:r>
                <a:rPr lang="de-DE" sz="1400" dirty="0">
                  <a:latin typeface="Frutiger LT Com 55 Roman" panose="020B0503030504020204" pitchFamily="34" charset="77"/>
                </a:rPr>
                <a:t>,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activities</a:t>
              </a:r>
              <a:r>
                <a:rPr lang="de-DE" sz="1400" dirty="0">
                  <a:latin typeface="Frutiger LT Com 55 Roman" panose="020B0503030504020204" pitchFamily="34" charset="77"/>
                </a:rPr>
                <a:t>,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gateways</a:t>
              </a:r>
              <a:r>
                <a:rPr lang="de-DE" sz="1400" dirty="0">
                  <a:latin typeface="Frutiger LT Com 55 Roman" panose="020B0503030504020204" pitchFamily="34" charset="77"/>
                </a:rPr>
                <a:t>,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events</a:t>
              </a:r>
              <a:r>
                <a:rPr lang="de-DE" sz="1400" dirty="0">
                  <a:latin typeface="Frutiger LT Com 55 Roman" panose="020B0503030504020204" pitchFamily="34" charset="77"/>
                </a:rPr>
                <a:t>)</a:t>
              </a:r>
            </a:p>
          </p:txBody>
        </p:sp>
        <p:sp>
          <p:nvSpPr>
            <p:cNvPr id="27" name="Google Shape;7762;p147">
              <a:extLst>
                <a:ext uri="{FF2B5EF4-FFF2-40B4-BE49-F238E27FC236}">
                  <a16:creationId xmlns:a16="http://schemas.microsoft.com/office/drawing/2014/main" id="{A0283007-8CDC-4A13-AFC5-6A3D5014143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12664" y="3219877"/>
              <a:ext cx="582378" cy="866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374140"/>
                </a:buClr>
                <a:buSzPts val="4400"/>
                <a:buFont typeface="Open Sans Semibold" panose="020B0706030804020204" pitchFamily="34" charset="0"/>
                <a:buNone/>
              </a:pPr>
              <a:r>
                <a:rPr lang="de-DE" altLang="en-US" sz="2400" dirty="0">
                  <a:latin typeface="+mj-lt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Use Case</a:t>
              </a:r>
              <a:endParaRPr lang="de-DE" altLang="en-US" sz="2400" dirty="0">
                <a:latin typeface="+mj-lt"/>
                <a:cs typeface="Open Sans Semibold" panose="020B07060308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Google Shape;7762;p147">
              <a:extLst>
                <a:ext uri="{FF2B5EF4-FFF2-40B4-BE49-F238E27FC236}">
                  <a16:creationId xmlns:a16="http://schemas.microsoft.com/office/drawing/2014/main" id="{38E06E1D-2F95-4E09-8BA7-EDADACD0D90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12664" y="4596792"/>
              <a:ext cx="582378" cy="866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374140"/>
                </a:buClr>
                <a:buSzPts val="4400"/>
                <a:buFont typeface="Open Sans Semibold" panose="020B0706030804020204" pitchFamily="34" charset="0"/>
                <a:buNone/>
              </a:pPr>
              <a:r>
                <a:rPr lang="de-DE" altLang="en-US" sz="2400" dirty="0">
                  <a:latin typeface="+mj-lt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Gherkin</a:t>
              </a:r>
              <a:endParaRPr lang="de-DE" altLang="en-US" dirty="0">
                <a:latin typeface="+mj-lt"/>
                <a:cs typeface="Open Sans Semibold" panose="020B07060308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Google Shape;7766;p147">
              <a:extLst>
                <a:ext uri="{FF2B5EF4-FFF2-40B4-BE49-F238E27FC236}">
                  <a16:creationId xmlns:a16="http://schemas.microsoft.com/office/drawing/2014/main" id="{E0B75D2F-9015-4ABF-A405-1448E661C3C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47804" y="3275333"/>
              <a:ext cx="3481370" cy="755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285750" lvl="2" indent="-285750">
                <a:lnSpc>
                  <a:spcPts val="1960"/>
                </a:lnSpc>
                <a:spcBef>
                  <a:spcPts val="0"/>
                </a:spcBef>
              </a:pPr>
              <a:r>
                <a:rPr lang="de-DE" sz="1400" dirty="0" err="1">
                  <a:latin typeface="Frutiger LT Com 55 Roman" panose="020B0503030504020204" pitchFamily="34" charset="77"/>
                </a:rPr>
                <a:t>Modernisation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of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the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federal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budget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procedures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of</a:t>
              </a:r>
              <a:r>
                <a:rPr lang="de-DE" sz="1400" dirty="0">
                  <a:latin typeface="Frutiger LT Com 55 Roman" panose="020B0503030504020204" pitchFamily="34" charset="77"/>
                </a:rPr>
                <a:t> Germany</a:t>
              </a:r>
            </a:p>
            <a:p>
              <a:pPr marL="285750" lvl="2" indent="-285750">
                <a:lnSpc>
                  <a:spcPts val="1960"/>
                </a:lnSpc>
                <a:spcBef>
                  <a:spcPts val="0"/>
                </a:spcBef>
              </a:pPr>
              <a:r>
                <a:rPr lang="de-DE" sz="1400" dirty="0" err="1">
                  <a:latin typeface="Frutiger LT Com 55 Roman" panose="020B0503030504020204" pitchFamily="34" charset="77"/>
                </a:rPr>
                <a:t>Already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existing</a:t>
              </a:r>
              <a:r>
                <a:rPr lang="de-DE" sz="1400" dirty="0">
                  <a:latin typeface="Frutiger LT Com 55 Roman" panose="020B0503030504020204" pitchFamily="34" charset="77"/>
                </a:rPr>
                <a:t> BPMN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diagrams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for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documentation</a:t>
              </a:r>
              <a:endParaRPr lang="de-DE" sz="1400" dirty="0">
                <a:latin typeface="Frutiger LT Com 55 Roman" panose="020B0503030504020204" pitchFamily="34" charset="77"/>
              </a:endParaRPr>
            </a:p>
            <a:p>
              <a:pPr marL="285750" lvl="2" indent="-285750">
                <a:lnSpc>
                  <a:spcPts val="1960"/>
                </a:lnSpc>
                <a:spcBef>
                  <a:spcPts val="0"/>
                </a:spcBef>
              </a:pPr>
              <a:r>
                <a:rPr lang="de-DE" sz="1400" dirty="0" err="1">
                  <a:latin typeface="Frutiger LT Com 55 Roman" panose="020B0503030504020204" pitchFamily="34" charset="77"/>
                </a:rPr>
                <a:t>Automatic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generation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of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functional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test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cases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to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alleviate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the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work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load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of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the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context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experts</a:t>
              </a:r>
              <a:endParaRPr lang="de-DE" sz="1400" dirty="0">
                <a:latin typeface="Frutiger LT Com 55 Roman" panose="020B0503030504020204" pitchFamily="34" charset="77"/>
              </a:endParaRPr>
            </a:p>
          </p:txBody>
        </p:sp>
        <p:sp>
          <p:nvSpPr>
            <p:cNvPr id="30" name="Google Shape;7766;p147">
              <a:extLst>
                <a:ext uri="{FF2B5EF4-FFF2-40B4-BE49-F238E27FC236}">
                  <a16:creationId xmlns:a16="http://schemas.microsoft.com/office/drawing/2014/main" id="{087C2760-BDE2-4679-844D-A8A729AE13A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39605" y="4652247"/>
              <a:ext cx="3754796" cy="755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285750" lvl="2" indent="-285750">
                <a:lnSpc>
                  <a:spcPts val="1960"/>
                </a:lnSpc>
                <a:spcBef>
                  <a:spcPts val="0"/>
                </a:spcBef>
              </a:pPr>
              <a:r>
                <a:rPr lang="de-DE" sz="1400" dirty="0">
                  <a:latin typeface="Frutiger LT Com 55 Roman" panose="020B0503030504020204" pitchFamily="34" charset="77"/>
                </a:rPr>
                <a:t>Keyword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notation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that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is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understandable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by</a:t>
              </a:r>
              <a:r>
                <a:rPr lang="de-DE" sz="1400" dirty="0">
                  <a:latin typeface="Frutiger LT Com 55 Roman" panose="020B0503030504020204" pitchFamily="34" charset="77"/>
                </a:rPr>
                <a:t> all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stakeholders</a:t>
              </a:r>
              <a:endParaRPr lang="de-DE" sz="1400" dirty="0">
                <a:latin typeface="Frutiger LT Com 55 Roman" panose="020B0503030504020204" pitchFamily="34" charset="77"/>
              </a:endParaRPr>
            </a:p>
            <a:p>
              <a:pPr marL="285750" lvl="2" indent="-285750">
                <a:lnSpc>
                  <a:spcPts val="1960"/>
                </a:lnSpc>
                <a:spcBef>
                  <a:spcPts val="0"/>
                </a:spcBef>
              </a:pPr>
              <a:r>
                <a:rPr lang="de-DE" sz="1400" dirty="0" err="1">
                  <a:latin typeface="Frutiger LT Com 55 Roman" panose="020B0503030504020204" pitchFamily="34" charset="77"/>
                </a:rPr>
                <a:t>Abstracting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from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the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specific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technical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implementations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to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be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used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throughout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the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entire</a:t>
              </a:r>
              <a:r>
                <a:rPr lang="de-DE" sz="1400" dirty="0">
                  <a:latin typeface="Frutiger LT Com 55 Roman" panose="020B0503030504020204" pitchFamily="34" charset="77"/>
                </a:rPr>
                <a:t> </a:t>
              </a:r>
              <a:r>
                <a:rPr lang="de-DE" sz="1400" dirty="0" err="1">
                  <a:latin typeface="Frutiger LT Com 55 Roman" panose="020B0503030504020204" pitchFamily="34" charset="77"/>
                </a:rPr>
                <a:t>project</a:t>
              </a:r>
              <a:endParaRPr lang="de-DE" sz="1400" dirty="0">
                <a:latin typeface="Frutiger LT Com 55 Roman" panose="020B0503030504020204" pitchFamily="34" charset="77"/>
              </a:endParaRPr>
            </a:p>
          </p:txBody>
        </p:sp>
      </p:grp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730C80-28DB-C54A-AB14-1761F9599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Page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0" name="Fußzeilenplatzhalter 16">
            <a:extLst>
              <a:ext uri="{FF2B5EF4-FFF2-40B4-BE49-F238E27FC236}">
                <a16:creationId xmlns:a16="http://schemas.microsoft.com/office/drawing/2014/main" id="{5C1ECE4A-F8E0-4DC0-8AA0-1E3E8062C8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7896" y="6461963"/>
            <a:ext cx="6297463" cy="146194"/>
          </a:xfrm>
        </p:spPr>
        <p:txBody>
          <a:bodyPr/>
          <a:lstStyle/>
          <a:p>
            <a:r>
              <a:rPr lang="de-DE" dirty="0"/>
              <a:t>Lukas Strey, Pauline von Olberg  |  </a:t>
            </a:r>
            <a:r>
              <a:rPr lang="de-DE" dirty="0" err="1"/>
              <a:t>MoDRE</a:t>
            </a:r>
            <a:r>
              <a:rPr lang="de-DE" dirty="0"/>
              <a:t> 2022  |  Approach </a:t>
            </a:r>
            <a:r>
              <a:rPr lang="de-DE" dirty="0" err="1"/>
              <a:t>to</a:t>
            </a:r>
            <a:r>
              <a:rPr lang="de-DE" dirty="0"/>
              <a:t> Generating </a:t>
            </a:r>
            <a:r>
              <a:rPr lang="de-DE" dirty="0" err="1"/>
              <a:t>Functional</a:t>
            </a:r>
            <a:r>
              <a:rPr lang="de-DE" dirty="0"/>
              <a:t> Test Cases </a:t>
            </a:r>
            <a:r>
              <a:rPr lang="de-DE" dirty="0" err="1"/>
              <a:t>from</a:t>
            </a:r>
            <a:r>
              <a:rPr lang="de-DE" dirty="0"/>
              <a:t> BPMN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Diagrams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6786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CCF772E-B200-4A5A-A523-AC73A3B0B16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7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CCF772E-B200-4A5A-A523-AC73A3B0B1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DE8CA5D7-7759-407B-A183-2B747F0F809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/>
          <a:p>
            <a:r>
              <a:rPr lang="de-DE" dirty="0" err="1"/>
              <a:t>Structure</a:t>
            </a:r>
            <a:endParaRPr lang="de-DE" dirty="0"/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DB28FD0E-1810-4AA6-835A-8A2A265265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7897" y="6461963"/>
            <a:ext cx="6239274" cy="146194"/>
          </a:xfrm>
        </p:spPr>
        <p:txBody>
          <a:bodyPr/>
          <a:lstStyle/>
          <a:p>
            <a:r>
              <a:rPr lang="de-DE" dirty="0"/>
              <a:t>Lukas Strey, Pauline von Olberg  |  </a:t>
            </a:r>
            <a:r>
              <a:rPr lang="de-DE" dirty="0" err="1"/>
              <a:t>MoDRE</a:t>
            </a:r>
            <a:r>
              <a:rPr lang="de-DE" dirty="0"/>
              <a:t> 2022  |  Approach </a:t>
            </a:r>
            <a:r>
              <a:rPr lang="de-DE" dirty="0" err="1"/>
              <a:t>to</a:t>
            </a:r>
            <a:r>
              <a:rPr lang="de-DE" dirty="0"/>
              <a:t> Generating </a:t>
            </a:r>
            <a:r>
              <a:rPr lang="de-DE" dirty="0" err="1"/>
              <a:t>Functional</a:t>
            </a:r>
            <a:r>
              <a:rPr lang="de-DE" dirty="0"/>
              <a:t> Test Cases </a:t>
            </a:r>
            <a:r>
              <a:rPr lang="de-DE" dirty="0" err="1"/>
              <a:t>from</a:t>
            </a:r>
            <a:r>
              <a:rPr lang="de-DE" dirty="0"/>
              <a:t> BPMN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Diagrams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9FA87DE-5169-5C44-A533-BEB26D16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Page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EC9FE1B0-4ABF-4337-A88D-69F2A170AF94}"/>
              </a:ext>
            </a:extLst>
          </p:cNvPr>
          <p:cNvSpPr txBox="1">
            <a:spLocks/>
          </p:cNvSpPr>
          <p:nvPr/>
        </p:nvSpPr>
        <p:spPr bwMode="gray">
          <a:xfrm>
            <a:off x="676848" y="1931988"/>
            <a:ext cx="11233150" cy="245067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69DB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69DB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69DB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69DB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buClr>
                <a:srgbClr val="179C7D"/>
              </a:buClr>
              <a:buFont typeface="Wingdings" panose="05000000000000000000" pitchFamily="2" charset="2"/>
              <a:buChar char="§"/>
            </a:pPr>
            <a:r>
              <a:rPr lang="de-DE" sz="1800" dirty="0" err="1"/>
              <a:t>Introduction</a:t>
            </a:r>
            <a:endParaRPr lang="de-DE" sz="1800" dirty="0"/>
          </a:p>
          <a:p>
            <a:pPr marL="285750" lvl="1" indent="-285750">
              <a:buClr>
                <a:srgbClr val="179C7D"/>
              </a:buClr>
              <a:buFont typeface="Wingdings" panose="05000000000000000000" pitchFamily="2" charset="2"/>
              <a:buChar char="§"/>
            </a:pPr>
            <a:r>
              <a:rPr lang="de-DE" sz="1800" b="1" dirty="0" err="1">
                <a:solidFill>
                  <a:srgbClr val="179C7D"/>
                </a:solidFill>
              </a:rPr>
              <a:t>Example</a:t>
            </a:r>
            <a:endParaRPr lang="de-DE" b="1" dirty="0">
              <a:solidFill>
                <a:srgbClr val="179C7D"/>
              </a:solidFill>
            </a:endParaRPr>
          </a:p>
          <a:p>
            <a:pPr marL="285750" lvl="1" indent="-285750">
              <a:buClr>
                <a:srgbClr val="179C7D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Methods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generating</a:t>
            </a:r>
            <a:r>
              <a:rPr lang="de-DE" sz="1800" dirty="0"/>
              <a:t> </a:t>
            </a:r>
            <a:r>
              <a:rPr lang="de-DE" sz="1800" dirty="0" err="1"/>
              <a:t>functional</a:t>
            </a:r>
            <a:r>
              <a:rPr lang="de-DE" sz="1800" dirty="0"/>
              <a:t> </a:t>
            </a:r>
            <a:r>
              <a:rPr lang="de-DE" sz="1800" dirty="0" err="1"/>
              <a:t>test</a:t>
            </a:r>
            <a:r>
              <a:rPr lang="de-DE" sz="1800" dirty="0"/>
              <a:t> </a:t>
            </a:r>
            <a:r>
              <a:rPr lang="de-DE" sz="1800" dirty="0" err="1"/>
              <a:t>cases</a:t>
            </a:r>
            <a:endParaRPr lang="de-DE" sz="1800" dirty="0"/>
          </a:p>
          <a:p>
            <a:pPr marL="285750" lvl="1" indent="-285750">
              <a:buClr>
                <a:srgbClr val="179C7D"/>
              </a:buClr>
              <a:buFont typeface="Wingdings" panose="05000000000000000000" pitchFamily="2" charset="2"/>
              <a:buChar char="§"/>
            </a:pPr>
            <a:r>
              <a:rPr lang="de-DE" sz="1800" dirty="0" err="1" smtClean="0"/>
              <a:t>Conclusion</a:t>
            </a:r>
            <a:r>
              <a:rPr lang="de-DE" sz="1800" dirty="0" smtClean="0"/>
              <a:t> </a:t>
            </a:r>
            <a:r>
              <a:rPr lang="de-DE" sz="1800" dirty="0"/>
              <a:t>and open </a:t>
            </a:r>
            <a:r>
              <a:rPr lang="de-DE" sz="1800" dirty="0" err="1"/>
              <a:t>questions</a:t>
            </a:r>
            <a:endParaRPr lang="de-DE" sz="1800" dirty="0"/>
          </a:p>
          <a:p>
            <a:pPr marL="285750" lvl="1" indent="-285750">
              <a:buClr>
                <a:srgbClr val="179C7D"/>
              </a:buClr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998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79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/>
          <a:p>
            <a:r>
              <a:rPr lang="de-DE" dirty="0" err="1"/>
              <a:t>Example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730C80-28DB-C54A-AB14-1761F9599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Page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8D70B8C-CA66-4859-96C5-AC96502540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046" y="1569180"/>
            <a:ext cx="6150405" cy="405057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24E49-77C7-4382-9F58-FAEA143D87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9635" y="4137273"/>
            <a:ext cx="5157997" cy="124608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0772C62-9628-43D5-9AE2-AB5C5D87E1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3134" y="1754358"/>
            <a:ext cx="5141495" cy="170819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6BE4974-6103-4BA7-8751-F2D9B0A52C6E}"/>
              </a:ext>
            </a:extLst>
          </p:cNvPr>
          <p:cNvSpPr txBox="1"/>
          <p:nvPr/>
        </p:nvSpPr>
        <p:spPr>
          <a:xfrm>
            <a:off x="6805835" y="1406492"/>
            <a:ext cx="404590" cy="289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  <a:buClr>
                <a:schemeClr val="accent1"/>
              </a:buClr>
            </a:pPr>
            <a:r>
              <a:rPr lang="de-DE" b="1" dirty="0">
                <a:solidFill>
                  <a:srgbClr val="179C7D"/>
                </a:solidFill>
              </a:rPr>
              <a:t>A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94305C73-834A-4F79-9A1A-66A71704C1DE}"/>
              </a:ext>
            </a:extLst>
          </p:cNvPr>
          <p:cNvSpPr txBox="1"/>
          <p:nvPr/>
        </p:nvSpPr>
        <p:spPr>
          <a:xfrm>
            <a:off x="6805835" y="3765806"/>
            <a:ext cx="404590" cy="289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  <a:buClr>
                <a:schemeClr val="accent1"/>
              </a:buClr>
            </a:pPr>
            <a:r>
              <a:rPr lang="de-DE" b="1" dirty="0">
                <a:solidFill>
                  <a:srgbClr val="179C7D"/>
                </a:solidFill>
              </a:rPr>
              <a:t>B</a:t>
            </a:r>
          </a:p>
        </p:txBody>
      </p:sp>
      <p:sp>
        <p:nvSpPr>
          <p:cNvPr id="35" name="Fußzeilenplatzhalter 16">
            <a:extLst>
              <a:ext uri="{FF2B5EF4-FFF2-40B4-BE49-F238E27FC236}">
                <a16:creationId xmlns:a16="http://schemas.microsoft.com/office/drawing/2014/main" id="{AFDC19F3-ED7A-4739-B6AB-E3E9F9F207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7897" y="6461963"/>
            <a:ext cx="6330714" cy="146194"/>
          </a:xfrm>
        </p:spPr>
        <p:txBody>
          <a:bodyPr/>
          <a:lstStyle/>
          <a:p>
            <a:r>
              <a:rPr lang="de-DE" dirty="0"/>
              <a:t>Lukas Strey, Pauline von Olberg  |  </a:t>
            </a:r>
            <a:r>
              <a:rPr lang="de-DE" dirty="0" err="1"/>
              <a:t>MoDRE</a:t>
            </a:r>
            <a:r>
              <a:rPr lang="de-DE" dirty="0"/>
              <a:t> 2022  |  Approach </a:t>
            </a:r>
            <a:r>
              <a:rPr lang="de-DE" dirty="0" err="1"/>
              <a:t>to</a:t>
            </a:r>
            <a:r>
              <a:rPr lang="de-DE" dirty="0"/>
              <a:t> Generating </a:t>
            </a:r>
            <a:r>
              <a:rPr lang="de-DE" dirty="0" err="1"/>
              <a:t>Functional</a:t>
            </a:r>
            <a:r>
              <a:rPr lang="de-DE" dirty="0"/>
              <a:t> Test Cases </a:t>
            </a:r>
            <a:r>
              <a:rPr lang="de-DE" dirty="0" err="1"/>
              <a:t>from</a:t>
            </a:r>
            <a:r>
              <a:rPr lang="de-DE" dirty="0"/>
              <a:t> BPMN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Diagrams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65180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CCF772E-B200-4A5A-A523-AC73A3B0B16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96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CCF772E-B200-4A5A-A523-AC73A3B0B1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DE8CA5D7-7759-407B-A183-2B747F0F809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/>
          <a:p>
            <a:r>
              <a:rPr lang="de-DE" dirty="0" err="1"/>
              <a:t>Structure</a:t>
            </a:r>
            <a:endParaRPr lang="de-DE" dirty="0"/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DB28FD0E-1810-4AA6-835A-8A2A265265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7896" y="6461963"/>
            <a:ext cx="6272525" cy="146194"/>
          </a:xfrm>
        </p:spPr>
        <p:txBody>
          <a:bodyPr/>
          <a:lstStyle/>
          <a:p>
            <a:r>
              <a:rPr lang="de-DE" dirty="0"/>
              <a:t>Lukas Strey, Pauline von Olberg  |  </a:t>
            </a:r>
            <a:r>
              <a:rPr lang="de-DE" dirty="0" err="1"/>
              <a:t>MoDRE</a:t>
            </a:r>
            <a:r>
              <a:rPr lang="de-DE" dirty="0"/>
              <a:t> 2022  |  Approach </a:t>
            </a:r>
            <a:r>
              <a:rPr lang="de-DE" dirty="0" err="1"/>
              <a:t>to</a:t>
            </a:r>
            <a:r>
              <a:rPr lang="de-DE" dirty="0"/>
              <a:t> Generating </a:t>
            </a:r>
            <a:r>
              <a:rPr lang="de-DE" dirty="0" err="1"/>
              <a:t>Functional</a:t>
            </a:r>
            <a:r>
              <a:rPr lang="de-DE" dirty="0"/>
              <a:t> Test Cases </a:t>
            </a:r>
            <a:r>
              <a:rPr lang="de-DE" dirty="0" err="1"/>
              <a:t>from</a:t>
            </a:r>
            <a:r>
              <a:rPr lang="de-DE" dirty="0"/>
              <a:t> BPMN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Diagrams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9FA87DE-5169-5C44-A533-BEB26D16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Page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EC9FE1B0-4ABF-4337-A88D-69F2A170AF94}"/>
              </a:ext>
            </a:extLst>
          </p:cNvPr>
          <p:cNvSpPr txBox="1">
            <a:spLocks/>
          </p:cNvSpPr>
          <p:nvPr/>
        </p:nvSpPr>
        <p:spPr bwMode="gray">
          <a:xfrm>
            <a:off x="676848" y="1931988"/>
            <a:ext cx="11233150" cy="245067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69DB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69DB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69DB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69DB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buClr>
                <a:srgbClr val="179C7D"/>
              </a:buClr>
              <a:buFont typeface="Wingdings" panose="05000000000000000000" pitchFamily="2" charset="2"/>
              <a:buChar char="§"/>
            </a:pPr>
            <a:r>
              <a:rPr lang="de-DE" sz="1800" dirty="0" err="1"/>
              <a:t>Introduction</a:t>
            </a:r>
            <a:endParaRPr lang="de-DE" sz="1800" dirty="0"/>
          </a:p>
          <a:p>
            <a:pPr marL="285750" lvl="1" indent="-285750">
              <a:buClr>
                <a:srgbClr val="179C7D"/>
              </a:buClr>
              <a:buFont typeface="Wingdings" panose="05000000000000000000" pitchFamily="2" charset="2"/>
              <a:buChar char="§"/>
            </a:pPr>
            <a:r>
              <a:rPr lang="de-DE" sz="1800" dirty="0" err="1"/>
              <a:t>Example</a:t>
            </a:r>
            <a:endParaRPr lang="de-DE" dirty="0"/>
          </a:p>
          <a:p>
            <a:pPr marL="285750" lvl="1" indent="-285750">
              <a:buClr>
                <a:srgbClr val="179C7D"/>
              </a:buClr>
              <a:buFont typeface="Wingdings" panose="05000000000000000000" pitchFamily="2" charset="2"/>
              <a:buChar char="§"/>
            </a:pPr>
            <a:r>
              <a:rPr lang="de-DE" sz="1800" b="1" dirty="0">
                <a:solidFill>
                  <a:srgbClr val="179C7D"/>
                </a:solidFill>
              </a:rPr>
              <a:t>Methods </a:t>
            </a:r>
            <a:r>
              <a:rPr lang="de-DE" sz="1800" b="1" dirty="0" err="1">
                <a:solidFill>
                  <a:srgbClr val="179C7D"/>
                </a:solidFill>
              </a:rPr>
              <a:t>for</a:t>
            </a:r>
            <a:r>
              <a:rPr lang="de-DE" sz="1800" b="1" dirty="0">
                <a:solidFill>
                  <a:srgbClr val="179C7D"/>
                </a:solidFill>
              </a:rPr>
              <a:t> </a:t>
            </a:r>
            <a:r>
              <a:rPr lang="de-DE" sz="1800" b="1" dirty="0" err="1">
                <a:solidFill>
                  <a:srgbClr val="179C7D"/>
                </a:solidFill>
              </a:rPr>
              <a:t>generating</a:t>
            </a:r>
            <a:r>
              <a:rPr lang="de-DE" sz="1800" b="1" dirty="0">
                <a:solidFill>
                  <a:srgbClr val="179C7D"/>
                </a:solidFill>
              </a:rPr>
              <a:t> </a:t>
            </a:r>
            <a:r>
              <a:rPr lang="de-DE" sz="1800" b="1" dirty="0" err="1">
                <a:solidFill>
                  <a:srgbClr val="179C7D"/>
                </a:solidFill>
              </a:rPr>
              <a:t>functional</a:t>
            </a:r>
            <a:r>
              <a:rPr lang="de-DE" sz="1800" b="1" dirty="0">
                <a:solidFill>
                  <a:srgbClr val="179C7D"/>
                </a:solidFill>
              </a:rPr>
              <a:t> </a:t>
            </a:r>
            <a:r>
              <a:rPr lang="de-DE" sz="1800" b="1" dirty="0" err="1">
                <a:solidFill>
                  <a:srgbClr val="179C7D"/>
                </a:solidFill>
              </a:rPr>
              <a:t>test</a:t>
            </a:r>
            <a:r>
              <a:rPr lang="de-DE" sz="1800" b="1" dirty="0">
                <a:solidFill>
                  <a:srgbClr val="179C7D"/>
                </a:solidFill>
              </a:rPr>
              <a:t> </a:t>
            </a:r>
            <a:r>
              <a:rPr lang="de-DE" sz="1800" b="1" dirty="0" err="1">
                <a:solidFill>
                  <a:srgbClr val="179C7D"/>
                </a:solidFill>
              </a:rPr>
              <a:t>cases</a:t>
            </a:r>
            <a:endParaRPr lang="de-DE" sz="1800" b="1" dirty="0">
              <a:solidFill>
                <a:srgbClr val="179C7D"/>
              </a:solidFill>
            </a:endParaRPr>
          </a:p>
          <a:p>
            <a:pPr marL="285750" lvl="1" indent="-285750">
              <a:buClr>
                <a:srgbClr val="179C7D"/>
              </a:buClr>
              <a:buFont typeface="Wingdings" panose="05000000000000000000" pitchFamily="2" charset="2"/>
              <a:buChar char="§"/>
            </a:pPr>
            <a:r>
              <a:rPr lang="de-DE" sz="1800" dirty="0" err="1" smtClean="0"/>
              <a:t>Conclusion</a:t>
            </a:r>
            <a:r>
              <a:rPr lang="de-DE" sz="1800" dirty="0" smtClean="0"/>
              <a:t> </a:t>
            </a:r>
            <a:r>
              <a:rPr lang="de-DE" sz="1800" dirty="0"/>
              <a:t>and open </a:t>
            </a:r>
            <a:r>
              <a:rPr lang="de-DE" sz="1800" dirty="0" err="1"/>
              <a:t>questions</a:t>
            </a:r>
            <a:endParaRPr lang="de-DE" sz="1800" dirty="0"/>
          </a:p>
          <a:p>
            <a:pPr marL="285750" lvl="1" indent="-285750">
              <a:buClr>
                <a:srgbClr val="179C7D"/>
              </a:buClr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284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770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/>
          <a:p>
            <a:r>
              <a:rPr lang="de-DE" dirty="0"/>
              <a:t>Methods </a:t>
            </a:r>
            <a:r>
              <a:rPr lang="de-DE" dirty="0" err="1"/>
              <a:t>for</a:t>
            </a:r>
            <a:r>
              <a:rPr lang="de-DE" dirty="0"/>
              <a:t> Generating </a:t>
            </a:r>
            <a:r>
              <a:rPr lang="de-DE" dirty="0" err="1"/>
              <a:t>Functional</a:t>
            </a:r>
            <a:r>
              <a:rPr lang="de-DE" dirty="0"/>
              <a:t> Test Cases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730C80-28DB-C54A-AB14-1761F9599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Page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1" name="Textplatzhalter 1">
            <a:extLst>
              <a:ext uri="{FF2B5EF4-FFF2-40B4-BE49-F238E27FC236}">
                <a16:creationId xmlns:a16="http://schemas.microsoft.com/office/drawing/2014/main" id="{C097D6BB-6FF2-40D2-AB20-740591966980}"/>
              </a:ext>
            </a:extLst>
          </p:cNvPr>
          <p:cNvSpPr txBox="1">
            <a:spLocks/>
          </p:cNvSpPr>
          <p:nvPr/>
        </p:nvSpPr>
        <p:spPr bwMode="gray">
          <a:xfrm>
            <a:off x="478199" y="1703388"/>
            <a:ext cx="11233150" cy="371922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69DB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69DB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69DB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69DB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err="1"/>
              <a:t>Direct</a:t>
            </a:r>
            <a:r>
              <a:rPr lang="de-DE" b="1" dirty="0"/>
              <a:t> Transformation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err="1"/>
              <a:t>Direct</a:t>
            </a:r>
            <a:r>
              <a:rPr lang="de-DE" dirty="0"/>
              <a:t> </a:t>
            </a:r>
            <a:r>
              <a:rPr lang="de-DE" dirty="0" err="1"/>
              <a:t>transformation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BPMN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 smtClean="0"/>
              <a:t>Gherkin</a:t>
            </a:r>
            <a:endParaRPr lang="de-DE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Transformation </a:t>
            </a:r>
            <a:r>
              <a:rPr lang="de-DE" dirty="0" err="1" smtClean="0"/>
              <a:t>based</a:t>
            </a:r>
            <a:r>
              <a:rPr lang="de-DE" dirty="0" smtClean="0"/>
              <a:t> on a </a:t>
            </a:r>
            <a:r>
              <a:rPr lang="de-DE" dirty="0" err="1" smtClean="0"/>
              <a:t>pattern</a:t>
            </a:r>
            <a:r>
              <a:rPr lang="de-DE" dirty="0" smtClean="0"/>
              <a:t> </a:t>
            </a:r>
            <a:r>
              <a:rPr lang="de-DE" dirty="0" err="1" smtClean="0"/>
              <a:t>matching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BPMN </a:t>
            </a:r>
            <a:r>
              <a:rPr lang="de-DE" dirty="0" err="1" smtClean="0"/>
              <a:t>elements</a:t>
            </a:r>
            <a:r>
              <a:rPr lang="de-DE" dirty="0" smtClean="0"/>
              <a:t> and </a:t>
            </a:r>
            <a:r>
              <a:rPr lang="de-DE" dirty="0" err="1" smtClean="0"/>
              <a:t>patterns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Gherkin</a:t>
            </a:r>
            <a:r>
              <a:rPr lang="de-DE" dirty="0" smtClean="0"/>
              <a:t> </a:t>
            </a:r>
            <a:r>
              <a:rPr lang="de-DE" dirty="0" err="1" smtClean="0"/>
              <a:t>syntax</a:t>
            </a:r>
            <a:endParaRPr lang="de-DE" dirty="0" smtClean="0"/>
          </a:p>
          <a:p>
            <a:pPr lvl="1"/>
            <a:endParaRPr lang="de-DE" dirty="0"/>
          </a:p>
          <a:p>
            <a:r>
              <a:rPr lang="de-DE" b="1" dirty="0"/>
              <a:t>Transformation </a:t>
            </a:r>
            <a:r>
              <a:rPr lang="de-DE" b="1" dirty="0" err="1"/>
              <a:t>with</a:t>
            </a:r>
            <a:r>
              <a:rPr lang="de-DE" b="1" dirty="0"/>
              <a:t> an intermediate </a:t>
            </a:r>
            <a:r>
              <a:rPr lang="de-DE" b="1" dirty="0" err="1"/>
              <a:t>step</a:t>
            </a:r>
            <a:endParaRPr lang="de-DE" b="1" dirty="0"/>
          </a:p>
          <a:p>
            <a:pPr lvl="1">
              <a:spcAft>
                <a:spcPts val="600"/>
              </a:spcAft>
            </a:pPr>
            <a:r>
              <a:rPr lang="de-DE" dirty="0"/>
              <a:t>Overall </a:t>
            </a:r>
            <a:r>
              <a:rPr lang="de-DE" dirty="0" err="1"/>
              <a:t>transformation</a:t>
            </a:r>
            <a:r>
              <a:rPr lang="de-DE" dirty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intermediate </a:t>
            </a:r>
            <a:r>
              <a:rPr lang="de-DE" dirty="0" err="1" smtClean="0"/>
              <a:t>model</a:t>
            </a:r>
            <a:r>
              <a:rPr lang="de-DE" dirty="0" smtClean="0"/>
              <a:t>:</a:t>
            </a:r>
            <a:endParaRPr lang="de-DE" dirty="0"/>
          </a:p>
          <a:p>
            <a:pPr marL="342900" lvl="3" indent="-342900">
              <a:spcAft>
                <a:spcPts val="600"/>
              </a:spcAft>
              <a:buFont typeface="+mj-lt"/>
              <a:buAutoNum type="arabicPeriod"/>
            </a:pPr>
            <a:r>
              <a:rPr lang="de-DE" dirty="0" err="1"/>
              <a:t>Transforming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BPMN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diagram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a </a:t>
            </a:r>
            <a:r>
              <a:rPr lang="de-DE" dirty="0" err="1"/>
              <a:t>more</a:t>
            </a:r>
            <a:r>
              <a:rPr lang="de-DE" dirty="0"/>
              <a:t> formal </a:t>
            </a:r>
            <a:r>
              <a:rPr lang="de-DE" dirty="0" err="1"/>
              <a:t>model</a:t>
            </a:r>
            <a:r>
              <a:rPr lang="de-DE" dirty="0"/>
              <a:t> (e.g. a </a:t>
            </a:r>
            <a:r>
              <a:rPr lang="de-DE" dirty="0" err="1"/>
              <a:t>petri</a:t>
            </a:r>
            <a:r>
              <a:rPr lang="de-DE" dirty="0"/>
              <a:t> </a:t>
            </a:r>
            <a:r>
              <a:rPr lang="de-DE" dirty="0" err="1"/>
              <a:t>net</a:t>
            </a:r>
            <a:r>
              <a:rPr lang="de-DE" dirty="0"/>
              <a:t>)</a:t>
            </a:r>
          </a:p>
          <a:p>
            <a:pPr marL="342900" lvl="3" indent="-342900">
              <a:buFont typeface="+mj-lt"/>
              <a:buAutoNum type="arabicPeriod"/>
            </a:pPr>
            <a:r>
              <a:rPr lang="de-DE" dirty="0"/>
              <a:t>Generating </a:t>
            </a:r>
            <a:r>
              <a:rPr lang="de-DE" dirty="0" err="1"/>
              <a:t>functional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cases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formal </a:t>
            </a:r>
            <a:r>
              <a:rPr lang="de-DE" dirty="0" err="1"/>
              <a:t>model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24" name="Fußzeilenplatzhalter 16">
            <a:extLst>
              <a:ext uri="{FF2B5EF4-FFF2-40B4-BE49-F238E27FC236}">
                <a16:creationId xmlns:a16="http://schemas.microsoft.com/office/drawing/2014/main" id="{40B33B53-ED32-4F22-A325-129D08F8D4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7897" y="6461963"/>
            <a:ext cx="6239274" cy="146194"/>
          </a:xfrm>
        </p:spPr>
        <p:txBody>
          <a:bodyPr/>
          <a:lstStyle/>
          <a:p>
            <a:r>
              <a:rPr lang="de-DE" dirty="0"/>
              <a:t>Lukas Strey, Pauline von Olberg  |  </a:t>
            </a:r>
            <a:r>
              <a:rPr lang="de-DE" dirty="0" err="1"/>
              <a:t>MoDRE</a:t>
            </a:r>
            <a:r>
              <a:rPr lang="de-DE" dirty="0"/>
              <a:t> 2022  |  Approach </a:t>
            </a:r>
            <a:r>
              <a:rPr lang="de-DE" dirty="0" err="1"/>
              <a:t>to</a:t>
            </a:r>
            <a:r>
              <a:rPr lang="de-DE" dirty="0"/>
              <a:t> Generating </a:t>
            </a:r>
            <a:r>
              <a:rPr lang="de-DE" dirty="0" err="1"/>
              <a:t>Functional</a:t>
            </a:r>
            <a:r>
              <a:rPr lang="de-DE" dirty="0"/>
              <a:t> Test Cases </a:t>
            </a:r>
            <a:r>
              <a:rPr lang="de-DE" dirty="0" err="1"/>
              <a:t>from</a:t>
            </a:r>
            <a:r>
              <a:rPr lang="de-DE" dirty="0"/>
              <a:t> BPMN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Diagrams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00783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1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/>
          <a:p>
            <a:r>
              <a:rPr lang="de-DE" dirty="0"/>
              <a:t>Methods </a:t>
            </a:r>
            <a:r>
              <a:rPr lang="de-DE" dirty="0" err="1"/>
              <a:t>for</a:t>
            </a:r>
            <a:r>
              <a:rPr lang="de-DE" dirty="0"/>
              <a:t> Generating </a:t>
            </a:r>
            <a:r>
              <a:rPr lang="de-DE" dirty="0" err="1"/>
              <a:t>Functional</a:t>
            </a:r>
            <a:r>
              <a:rPr lang="de-DE" dirty="0"/>
              <a:t> Test Cases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730C80-28DB-C54A-AB14-1761F9599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Page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1" name="Textplatzhalter 1">
            <a:extLst>
              <a:ext uri="{FF2B5EF4-FFF2-40B4-BE49-F238E27FC236}">
                <a16:creationId xmlns:a16="http://schemas.microsoft.com/office/drawing/2014/main" id="{C097D6BB-6FF2-40D2-AB20-740591966980}"/>
              </a:ext>
            </a:extLst>
          </p:cNvPr>
          <p:cNvSpPr txBox="1">
            <a:spLocks/>
          </p:cNvSpPr>
          <p:nvPr/>
        </p:nvSpPr>
        <p:spPr bwMode="gray">
          <a:xfrm>
            <a:off x="6247675" y="1556748"/>
            <a:ext cx="4301176" cy="2708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69DB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69DB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69DB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69DB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Transformation </a:t>
            </a:r>
            <a:r>
              <a:rPr lang="de-DE" b="1" dirty="0" err="1"/>
              <a:t>with</a:t>
            </a:r>
            <a:r>
              <a:rPr lang="de-DE" b="1" dirty="0"/>
              <a:t> an intermediate </a:t>
            </a:r>
            <a:r>
              <a:rPr lang="de-DE" b="1" dirty="0" err="1"/>
              <a:t>step</a:t>
            </a:r>
            <a:endParaRPr lang="de-DE" b="1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70C069E-1586-4677-9283-B766E41C8972}"/>
              </a:ext>
            </a:extLst>
          </p:cNvPr>
          <p:cNvSpPr>
            <a:spLocks/>
          </p:cNvSpPr>
          <p:nvPr/>
        </p:nvSpPr>
        <p:spPr bwMode="gray">
          <a:xfrm>
            <a:off x="802837" y="3900666"/>
            <a:ext cx="5141488" cy="1741246"/>
          </a:xfrm>
          <a:prstGeom prst="rect">
            <a:avLst/>
          </a:prstGeom>
          <a:solidFill>
            <a:srgbClr val="E5EEF2"/>
          </a:solidFill>
          <a:ln w="9525">
            <a:noFill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0" tIns="72000" rIns="72000" bIns="72000" rtlCol="0" anchor="ctr"/>
          <a:lstStyle/>
          <a:p>
            <a:r>
              <a:rPr lang="de-DE" sz="1600" b="1" dirty="0" err="1">
                <a:solidFill>
                  <a:srgbClr val="179C7D"/>
                </a:solidFill>
              </a:rPr>
              <a:t>Limitations</a:t>
            </a:r>
            <a:endParaRPr lang="de-DE" sz="1600" b="1" dirty="0">
              <a:solidFill>
                <a:srgbClr val="179C7D"/>
              </a:solidFill>
            </a:endParaRPr>
          </a:p>
          <a:p>
            <a:endParaRPr lang="de-DE" sz="1600" b="1" dirty="0">
              <a:solidFill>
                <a:srgbClr val="179C7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Direct</a:t>
            </a:r>
            <a:r>
              <a:rPr lang="de-DE" sz="1600" dirty="0"/>
              <a:t> </a:t>
            </a:r>
            <a:r>
              <a:rPr lang="de-DE" sz="1600" dirty="0" err="1"/>
              <a:t>mapping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semantically</a:t>
            </a:r>
            <a:r>
              <a:rPr lang="de-DE" sz="1600" dirty="0"/>
              <a:t> </a:t>
            </a:r>
            <a:r>
              <a:rPr lang="de-DE" sz="1600" dirty="0" err="1"/>
              <a:t>rich</a:t>
            </a:r>
            <a:r>
              <a:rPr lang="de-DE" sz="1600" dirty="0"/>
              <a:t> BPMN </a:t>
            </a:r>
            <a:r>
              <a:rPr lang="de-DE" sz="1600" dirty="0" err="1"/>
              <a:t>to</a:t>
            </a:r>
            <a:r>
              <a:rPr lang="de-DE" sz="1600" dirty="0"/>
              <a:t> simple Gherkin </a:t>
            </a:r>
            <a:r>
              <a:rPr lang="de-DE" sz="1600" dirty="0" err="1"/>
              <a:t>syntax</a:t>
            </a:r>
            <a:r>
              <a:rPr lang="de-DE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B1AA554-F277-4585-AB1F-E9CE074F4247}"/>
              </a:ext>
            </a:extLst>
          </p:cNvPr>
          <p:cNvSpPr>
            <a:spLocks/>
          </p:cNvSpPr>
          <p:nvPr/>
        </p:nvSpPr>
        <p:spPr bwMode="gray">
          <a:xfrm>
            <a:off x="6247674" y="3900666"/>
            <a:ext cx="5141488" cy="1741248"/>
          </a:xfrm>
          <a:prstGeom prst="rect">
            <a:avLst/>
          </a:prstGeom>
          <a:solidFill>
            <a:srgbClr val="E5EEF2"/>
          </a:solidFill>
          <a:ln w="9525">
            <a:noFill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0" tIns="72000" rIns="72000" bIns="72000" rtlCol="0" anchor="ctr"/>
          <a:lstStyle/>
          <a:p>
            <a:pPr>
              <a:spcAft>
                <a:spcPts val="600"/>
              </a:spcAft>
            </a:pPr>
            <a:r>
              <a:rPr lang="de-DE" sz="1600" b="1" dirty="0" err="1">
                <a:solidFill>
                  <a:srgbClr val="179C7D"/>
                </a:solidFill>
              </a:rPr>
              <a:t>Limitations</a:t>
            </a:r>
            <a:endParaRPr lang="de-DE" sz="1600" b="1" dirty="0">
              <a:solidFill>
                <a:srgbClr val="179C7D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/>
              <a:t>Possible </a:t>
            </a:r>
            <a:r>
              <a:rPr lang="de-DE" sz="1600" dirty="0" err="1"/>
              <a:t>information</a:t>
            </a:r>
            <a:r>
              <a:rPr lang="de-DE" sz="1600" dirty="0"/>
              <a:t> </a:t>
            </a:r>
            <a:r>
              <a:rPr lang="de-DE" sz="1600" dirty="0" err="1"/>
              <a:t>loss</a:t>
            </a:r>
            <a:r>
              <a:rPr lang="de-DE" sz="1600" dirty="0"/>
              <a:t> </a:t>
            </a:r>
            <a:r>
              <a:rPr lang="de-DE" sz="1600" dirty="0" err="1"/>
              <a:t>during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first</a:t>
            </a:r>
            <a:r>
              <a:rPr lang="de-DE" sz="1600" dirty="0"/>
              <a:t> </a:t>
            </a:r>
            <a:r>
              <a:rPr lang="de-DE" sz="1600" dirty="0" err="1"/>
              <a:t>step</a:t>
            </a:r>
            <a:r>
              <a:rPr lang="de-DE" sz="1600" dirty="0"/>
              <a:t>: </a:t>
            </a:r>
            <a:r>
              <a:rPr lang="de-DE" sz="1600" dirty="0" err="1"/>
              <a:t>mapping</a:t>
            </a:r>
            <a:r>
              <a:rPr lang="de-DE" sz="1600" dirty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/>
              <a:t>BPMN </a:t>
            </a:r>
            <a:r>
              <a:rPr lang="de-DE" sz="1600" dirty="0" err="1"/>
              <a:t>diagram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 smtClean="0"/>
              <a:t>th</a:t>
            </a:r>
            <a:r>
              <a:rPr lang="de-DE" sz="1600" dirty="0" err="1" smtClean="0"/>
              <a:t>e</a:t>
            </a:r>
            <a:r>
              <a:rPr lang="de-DE" sz="1600" dirty="0" smtClean="0"/>
              <a:t> intermediate</a:t>
            </a:r>
            <a:r>
              <a:rPr lang="de-DE" sz="1600" dirty="0" smtClean="0"/>
              <a:t> </a:t>
            </a:r>
            <a:r>
              <a:rPr lang="de-DE" sz="1600" dirty="0" err="1"/>
              <a:t>model</a:t>
            </a:r>
            <a:endParaRPr lang="de-DE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/>
              <a:t>Additional design and </a:t>
            </a:r>
            <a:r>
              <a:rPr lang="de-DE" sz="1600" dirty="0" err="1"/>
              <a:t>implementation</a:t>
            </a:r>
            <a:r>
              <a:rPr lang="de-DE" sz="1600" dirty="0"/>
              <a:t> </a:t>
            </a:r>
            <a:r>
              <a:rPr lang="de-DE" sz="1600" dirty="0" err="1"/>
              <a:t>effort</a:t>
            </a:r>
            <a:endParaRPr lang="de-DE" sz="16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5EF9D46-055D-4475-9069-50890571DB54}"/>
              </a:ext>
            </a:extLst>
          </p:cNvPr>
          <p:cNvSpPr>
            <a:spLocks/>
          </p:cNvSpPr>
          <p:nvPr/>
        </p:nvSpPr>
        <p:spPr bwMode="gray">
          <a:xfrm>
            <a:off x="802837" y="1973501"/>
            <a:ext cx="5141487" cy="1741247"/>
          </a:xfrm>
          <a:prstGeom prst="rect">
            <a:avLst/>
          </a:prstGeom>
          <a:solidFill>
            <a:srgbClr val="E5EEF2"/>
          </a:solidFill>
          <a:ln w="9525">
            <a:noFill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0" tIns="72000" rIns="72000" bIns="72000" rtlCol="0" anchor="ctr"/>
          <a:lstStyle/>
          <a:p>
            <a:pPr>
              <a:spcAft>
                <a:spcPts val="600"/>
              </a:spcAft>
            </a:pPr>
            <a:r>
              <a:rPr lang="de-DE" sz="1600" b="1" dirty="0">
                <a:solidFill>
                  <a:srgbClr val="179C7D"/>
                </a:solidFill>
              </a:rPr>
              <a:t>Benefits</a:t>
            </a:r>
          </a:p>
          <a:p>
            <a:pPr>
              <a:spcAft>
                <a:spcPts val="600"/>
              </a:spcAft>
            </a:pPr>
            <a:endParaRPr lang="de-DE" sz="1600" b="1" dirty="0">
              <a:solidFill>
                <a:srgbClr val="179C7D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err="1" smtClean="0"/>
              <a:t>Lower</a:t>
            </a:r>
            <a:r>
              <a:rPr lang="de-DE" sz="1600" dirty="0" smtClean="0"/>
              <a:t> </a:t>
            </a:r>
            <a:r>
              <a:rPr lang="de-DE" sz="1600" dirty="0" err="1" smtClean="0"/>
              <a:t>risk</a:t>
            </a:r>
            <a:r>
              <a:rPr lang="de-DE" sz="1600" dirty="0" smtClean="0"/>
              <a:t> </a:t>
            </a:r>
            <a:r>
              <a:rPr lang="de-DE" sz="1600" dirty="0" err="1"/>
              <a:t>information</a:t>
            </a:r>
            <a:r>
              <a:rPr lang="de-DE" sz="1600" dirty="0"/>
              <a:t> </a:t>
            </a:r>
            <a:r>
              <a:rPr lang="de-DE" sz="1600" dirty="0" err="1"/>
              <a:t>loss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/>
              <a:t>Lower</a:t>
            </a:r>
            <a:r>
              <a:rPr lang="de-DE" sz="1600" dirty="0" smtClean="0"/>
              <a:t> </a:t>
            </a:r>
            <a:r>
              <a:rPr lang="de-DE" sz="1600" dirty="0"/>
              <a:t>design and </a:t>
            </a:r>
            <a:r>
              <a:rPr lang="de-DE" sz="1600" dirty="0" err="1"/>
              <a:t>implementation</a:t>
            </a:r>
            <a:r>
              <a:rPr lang="de-DE" sz="1600" dirty="0"/>
              <a:t> </a:t>
            </a:r>
            <a:r>
              <a:rPr lang="de-DE" sz="1600" dirty="0" err="1"/>
              <a:t>effort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sp>
        <p:nvSpPr>
          <p:cNvPr id="12" name="Textplatzhalter 1">
            <a:extLst>
              <a:ext uri="{FF2B5EF4-FFF2-40B4-BE49-F238E27FC236}">
                <a16:creationId xmlns:a16="http://schemas.microsoft.com/office/drawing/2014/main" id="{7CB1AB8C-3177-4A89-B420-5CF11FCF4E6A}"/>
              </a:ext>
            </a:extLst>
          </p:cNvPr>
          <p:cNvSpPr txBox="1">
            <a:spLocks/>
          </p:cNvSpPr>
          <p:nvPr/>
        </p:nvSpPr>
        <p:spPr bwMode="gray">
          <a:xfrm>
            <a:off x="915166" y="1556748"/>
            <a:ext cx="3569926" cy="257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69DB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69DB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69DB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69DB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err="1"/>
              <a:t>Direct</a:t>
            </a:r>
            <a:r>
              <a:rPr lang="de-DE" dirty="0"/>
              <a:t> </a:t>
            </a:r>
            <a:r>
              <a:rPr lang="de-DE" b="1" dirty="0"/>
              <a:t>Transformation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C7C0225-281C-48FA-90A1-9AE4BC35F5F4}"/>
              </a:ext>
            </a:extLst>
          </p:cNvPr>
          <p:cNvSpPr>
            <a:spLocks/>
          </p:cNvSpPr>
          <p:nvPr/>
        </p:nvSpPr>
        <p:spPr bwMode="gray">
          <a:xfrm>
            <a:off x="6247675" y="1973502"/>
            <a:ext cx="5141487" cy="1741248"/>
          </a:xfrm>
          <a:prstGeom prst="rect">
            <a:avLst/>
          </a:prstGeom>
          <a:solidFill>
            <a:srgbClr val="E5EEF2"/>
          </a:solidFill>
          <a:ln w="9525">
            <a:noFill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0" tIns="72000" rIns="72000" bIns="72000" rtlCol="0" anchor="ctr"/>
          <a:lstStyle/>
          <a:p>
            <a:pPr>
              <a:spcAft>
                <a:spcPts val="600"/>
              </a:spcAft>
            </a:pPr>
            <a:r>
              <a:rPr lang="de-DE" sz="1600" b="1" dirty="0">
                <a:solidFill>
                  <a:srgbClr val="179C7D"/>
                </a:solidFill>
              </a:rPr>
              <a:t>Benefits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err="1"/>
              <a:t>Simplified</a:t>
            </a:r>
            <a:r>
              <a:rPr lang="de-DE" sz="1600" dirty="0"/>
              <a:t> </a:t>
            </a:r>
            <a:r>
              <a:rPr lang="de-DE" sz="1600" dirty="0" err="1"/>
              <a:t>transformation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smtClean="0"/>
              <a:t>intermediate </a:t>
            </a:r>
            <a:r>
              <a:rPr lang="de-DE" sz="1600" dirty="0" err="1"/>
              <a:t>model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Gherkin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err="1"/>
              <a:t>Possibility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formally</a:t>
            </a:r>
            <a:r>
              <a:rPr lang="de-DE" sz="1600" dirty="0"/>
              <a:t> </a:t>
            </a:r>
            <a:r>
              <a:rPr lang="de-DE" sz="1600" dirty="0" err="1"/>
              <a:t>verify</a:t>
            </a:r>
            <a:r>
              <a:rPr lang="de-DE" sz="1600" dirty="0"/>
              <a:t> a BPMN </a:t>
            </a:r>
            <a:r>
              <a:rPr lang="de-DE" sz="1600" dirty="0" err="1" smtClean="0"/>
              <a:t>diagram</a:t>
            </a:r>
            <a:endParaRPr lang="de-DE" sz="1600" dirty="0"/>
          </a:p>
        </p:txBody>
      </p:sp>
      <p:sp>
        <p:nvSpPr>
          <p:cNvPr id="15" name="Fußzeilenplatzhalter 16">
            <a:extLst>
              <a:ext uri="{FF2B5EF4-FFF2-40B4-BE49-F238E27FC236}">
                <a16:creationId xmlns:a16="http://schemas.microsoft.com/office/drawing/2014/main" id="{2D00213F-C12F-4072-B37D-46A5E71E7E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7896" y="6461963"/>
            <a:ext cx="6314089" cy="146193"/>
          </a:xfrm>
        </p:spPr>
        <p:txBody>
          <a:bodyPr/>
          <a:lstStyle/>
          <a:p>
            <a:r>
              <a:rPr lang="de-DE" dirty="0"/>
              <a:t>Lukas Strey, Pauline von Olberg  |  </a:t>
            </a:r>
            <a:r>
              <a:rPr lang="de-DE" dirty="0" err="1"/>
              <a:t>MoDRE</a:t>
            </a:r>
            <a:r>
              <a:rPr lang="de-DE" dirty="0"/>
              <a:t> 2022  |  Approach </a:t>
            </a:r>
            <a:r>
              <a:rPr lang="de-DE" dirty="0" err="1"/>
              <a:t>to</a:t>
            </a:r>
            <a:r>
              <a:rPr lang="de-DE" dirty="0"/>
              <a:t> Generating </a:t>
            </a:r>
            <a:r>
              <a:rPr lang="de-DE" dirty="0" err="1"/>
              <a:t>Functional</a:t>
            </a:r>
            <a:r>
              <a:rPr lang="de-DE" dirty="0"/>
              <a:t> Test Cases </a:t>
            </a:r>
            <a:r>
              <a:rPr lang="de-DE" dirty="0" err="1"/>
              <a:t>from</a:t>
            </a:r>
            <a:r>
              <a:rPr lang="de-DE" dirty="0"/>
              <a:t> BPMN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Diagrams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71136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CCF772E-B200-4A5A-A523-AC73A3B0B16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20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CCF772E-B200-4A5A-A523-AC73A3B0B1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DE8CA5D7-7759-407B-A183-2B747F0F809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/>
          <a:p>
            <a:r>
              <a:rPr lang="de-DE" dirty="0" err="1"/>
              <a:t>Structure</a:t>
            </a:r>
            <a:endParaRPr lang="de-DE" dirty="0"/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DB28FD0E-1810-4AA6-835A-8A2A265265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7897" y="6461963"/>
            <a:ext cx="6305776" cy="146194"/>
          </a:xfrm>
        </p:spPr>
        <p:txBody>
          <a:bodyPr/>
          <a:lstStyle/>
          <a:p>
            <a:r>
              <a:rPr lang="de-DE" dirty="0"/>
              <a:t>Lukas Strey, Pauline von Olberg  |  </a:t>
            </a:r>
            <a:r>
              <a:rPr lang="de-DE" dirty="0" err="1"/>
              <a:t>MoDRE</a:t>
            </a:r>
            <a:r>
              <a:rPr lang="de-DE" dirty="0"/>
              <a:t> 2022  |  Approach </a:t>
            </a:r>
            <a:r>
              <a:rPr lang="de-DE" dirty="0" err="1"/>
              <a:t>to</a:t>
            </a:r>
            <a:r>
              <a:rPr lang="de-DE" dirty="0"/>
              <a:t> Generating </a:t>
            </a:r>
            <a:r>
              <a:rPr lang="de-DE" dirty="0" err="1"/>
              <a:t>Functional</a:t>
            </a:r>
            <a:r>
              <a:rPr lang="de-DE" dirty="0"/>
              <a:t> Test Cases </a:t>
            </a:r>
            <a:r>
              <a:rPr lang="de-DE" dirty="0" err="1"/>
              <a:t>from</a:t>
            </a:r>
            <a:r>
              <a:rPr lang="de-DE" dirty="0"/>
              <a:t> BPMN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Diagrams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9FA87DE-5169-5C44-A533-BEB26D16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Page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EC9FE1B0-4ABF-4337-A88D-69F2A170AF94}"/>
              </a:ext>
            </a:extLst>
          </p:cNvPr>
          <p:cNvSpPr txBox="1">
            <a:spLocks/>
          </p:cNvSpPr>
          <p:nvPr/>
        </p:nvSpPr>
        <p:spPr bwMode="gray">
          <a:xfrm>
            <a:off x="676848" y="1931988"/>
            <a:ext cx="11233150" cy="245067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69DB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69DB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69DB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69DB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buClr>
                <a:srgbClr val="179C7D"/>
              </a:buClr>
              <a:buFont typeface="Wingdings" panose="05000000000000000000" pitchFamily="2" charset="2"/>
              <a:buChar char="§"/>
            </a:pPr>
            <a:r>
              <a:rPr lang="de-DE" sz="1800" dirty="0" err="1"/>
              <a:t>Introduction</a:t>
            </a:r>
            <a:endParaRPr lang="de-DE" sz="1800" dirty="0"/>
          </a:p>
          <a:p>
            <a:pPr marL="285750" lvl="1" indent="-285750">
              <a:buClr>
                <a:srgbClr val="179C7D"/>
              </a:buClr>
              <a:buFont typeface="Wingdings" panose="05000000000000000000" pitchFamily="2" charset="2"/>
              <a:buChar char="§"/>
            </a:pPr>
            <a:r>
              <a:rPr lang="de-DE" sz="1800" dirty="0" err="1"/>
              <a:t>Example</a:t>
            </a:r>
            <a:endParaRPr lang="de-DE" dirty="0"/>
          </a:p>
          <a:p>
            <a:pPr marL="285750" lvl="1" indent="-285750">
              <a:buClr>
                <a:srgbClr val="179C7D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Methods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generating</a:t>
            </a:r>
            <a:r>
              <a:rPr lang="de-DE" sz="1800" dirty="0"/>
              <a:t> </a:t>
            </a:r>
            <a:r>
              <a:rPr lang="de-DE" sz="1800" dirty="0" err="1"/>
              <a:t>functional</a:t>
            </a:r>
            <a:r>
              <a:rPr lang="de-DE" sz="1800" dirty="0"/>
              <a:t> </a:t>
            </a:r>
            <a:r>
              <a:rPr lang="de-DE" sz="1800" dirty="0" err="1"/>
              <a:t>test</a:t>
            </a:r>
            <a:r>
              <a:rPr lang="de-DE" sz="1800" dirty="0"/>
              <a:t> </a:t>
            </a:r>
            <a:r>
              <a:rPr lang="de-DE" sz="1800" dirty="0" err="1"/>
              <a:t>cases</a:t>
            </a:r>
            <a:endParaRPr lang="de-DE" sz="1800" dirty="0"/>
          </a:p>
          <a:p>
            <a:pPr marL="285750" lvl="1" indent="-285750">
              <a:buClr>
                <a:srgbClr val="179C7D"/>
              </a:buClr>
              <a:buFont typeface="Wingdings" panose="05000000000000000000" pitchFamily="2" charset="2"/>
              <a:buChar char="§"/>
            </a:pPr>
            <a:r>
              <a:rPr lang="de-DE" sz="1800" b="1" dirty="0" err="1" smtClean="0">
                <a:solidFill>
                  <a:srgbClr val="179C7D"/>
                </a:solidFill>
              </a:rPr>
              <a:t>Conclusion</a:t>
            </a:r>
            <a:r>
              <a:rPr lang="de-DE" sz="1800" b="1" dirty="0" smtClean="0">
                <a:solidFill>
                  <a:srgbClr val="179C7D"/>
                </a:solidFill>
              </a:rPr>
              <a:t> </a:t>
            </a:r>
            <a:r>
              <a:rPr lang="de-DE" sz="1800" b="1" dirty="0">
                <a:solidFill>
                  <a:srgbClr val="179C7D"/>
                </a:solidFill>
              </a:rPr>
              <a:t>and open </a:t>
            </a:r>
            <a:r>
              <a:rPr lang="de-DE" sz="1800" b="1" dirty="0" err="1">
                <a:solidFill>
                  <a:srgbClr val="179C7D"/>
                </a:solidFill>
              </a:rPr>
              <a:t>questions</a:t>
            </a:r>
            <a:endParaRPr lang="de-DE" sz="1800" b="1" dirty="0">
              <a:solidFill>
                <a:srgbClr val="179C7D"/>
              </a:solidFill>
            </a:endParaRPr>
          </a:p>
          <a:p>
            <a:pPr marL="285750" lvl="1" indent="-285750">
              <a:buClr>
                <a:srgbClr val="179C7D"/>
              </a:buClr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01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raunhofer_Master_16-9">
  <a:themeElements>
    <a:clrScheme name="Fraunhofer 7">
      <a:dk1>
        <a:srgbClr val="000000"/>
      </a:dk1>
      <a:lt1>
        <a:srgbClr val="FFFFFF"/>
      </a:lt1>
      <a:dk2>
        <a:srgbClr val="F58220"/>
      </a:dk2>
      <a:lt2>
        <a:srgbClr val="A6BBC8"/>
      </a:lt2>
      <a:accent1>
        <a:srgbClr val="179C7D"/>
      </a:accent1>
      <a:accent2>
        <a:srgbClr val="005B7F"/>
      </a:accent2>
      <a:accent3>
        <a:srgbClr val="B90056"/>
      </a:accent3>
      <a:accent4>
        <a:srgbClr val="39C1CD"/>
      </a:accent4>
      <a:accent5>
        <a:srgbClr val="008598"/>
      </a:accent5>
      <a:accent6>
        <a:srgbClr val="B2D235"/>
      </a:accent6>
      <a:hlink>
        <a:srgbClr val="FFFFFF"/>
      </a:hlink>
      <a:folHlink>
        <a:srgbClr val="005B7F"/>
      </a:folHlink>
    </a:clrScheme>
    <a:fontScheme name="Fraunhofer_Fonts">
      <a:majorFont>
        <a:latin typeface="Frutiger LT Com 65 Bold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8575">
          <a:solidFill>
            <a:schemeClr val="accent2"/>
          </a:solidFill>
        </a:ln>
      </a:spPr>
      <a:bodyPr lIns="108000" tIns="108000" rIns="108000" bIns="108000" rtlCol="0" anchor="ctr"/>
      <a:lstStyle>
        <a:defPPr marL="180000" indent="-180000" algn="l">
          <a:lnSpc>
            <a:spcPts val="1960"/>
          </a:lnSpc>
          <a:buClr>
            <a:schemeClr val="accent1"/>
          </a:buClr>
          <a:buFont typeface="Wingdings" panose="05000000000000000000" pitchFamily="2" charset="2"/>
          <a:buChar char="§"/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chemeClr val="tx2"/>
        </a:solidFill>
        <a:ln w="28575" cap="flat" cmpd="sng" algn="ctr">
          <a:solidFill>
            <a:schemeClr val="accent2"/>
          </a:solidFill>
          <a:prstDash val="solid"/>
          <a:round/>
          <a:headEnd type="none" w="lg" len="lg"/>
          <a:tailEnd type="non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marL="180000" indent="-180000" algn="l">
          <a:lnSpc>
            <a:spcPct val="110000"/>
          </a:lnSpc>
          <a:buClr>
            <a:schemeClr val="accent1"/>
          </a:buClr>
          <a:buFont typeface="Wingdings" panose="05000000000000000000" pitchFamily="2" charset="2"/>
          <a:buChar char="§"/>
          <a:defRPr sz="1600" dirty="0"/>
        </a:defPPr>
      </a:lstStyle>
    </a:txDef>
  </a:objectDefaults>
  <a:extraClrSchemeLst/>
  <a:custClrLst>
    <a:custClr>
      <a:srgbClr val="179C7D"/>
    </a:custClr>
    <a:custClr>
      <a:srgbClr val="005B7F"/>
    </a:custClr>
    <a:custClr>
      <a:srgbClr val="A6BBC8"/>
    </a:custClr>
    <a:custClr>
      <a:srgbClr val="F58220"/>
    </a:custClr>
    <a:custClr>
      <a:srgbClr val="FFFFFF"/>
    </a:custClr>
    <a:custClr>
      <a:srgbClr val="337C99"/>
    </a:custClr>
    <a:custClr>
      <a:srgbClr val="669DB2"/>
    </a:custClr>
    <a:custClr>
      <a:srgbClr val="99BDCC"/>
    </a:custClr>
    <a:custClr>
      <a:srgbClr val="CCDEE5"/>
    </a:custClr>
    <a:custClr>
      <a:srgbClr val="E5EEF2"/>
    </a:custClr>
    <a:custClr>
      <a:srgbClr val="1C3F52"/>
    </a:custClr>
    <a:custClr>
      <a:srgbClr val="D3C7AE"/>
    </a:custClr>
    <a:custClr>
      <a:srgbClr val="008598"/>
    </a:custClr>
    <a:custClr>
      <a:srgbClr val="39C1CD"/>
    </a:custClr>
    <a:custClr>
      <a:srgbClr val="B2D235"/>
    </a:custClr>
    <a:custClr>
      <a:srgbClr val="FDB913"/>
    </a:custClr>
    <a:custClr>
      <a:srgbClr val="BB0056"/>
    </a:custClr>
    <a:custClr>
      <a:srgbClr val="7C154D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Präsentation11" id="{B4D35F57-FDCE-3345-910D-5D53469F37EE}" vid="{4232199C-C675-2641-8416-78A74E1D27DB}"/>
    </a:ext>
  </a:extLst>
</a:theme>
</file>

<file path=ppt/theme/theme2.xml><?xml version="1.0" encoding="utf-8"?>
<a:theme xmlns:a="http://schemas.openxmlformats.org/drawingml/2006/main" name="Office">
  <a:themeElements>
    <a:clrScheme name="Fraunhofer_Color">
      <a:dk1>
        <a:sysClr val="windowText" lastClr="000000"/>
      </a:dk1>
      <a:lt1>
        <a:sysClr val="window" lastClr="FFFFFF"/>
      </a:lt1>
      <a:dk2>
        <a:srgbClr val="F58220"/>
      </a:dk2>
      <a:lt2>
        <a:srgbClr val="A6BBC8"/>
      </a:lt2>
      <a:accent1>
        <a:srgbClr val="179C7D"/>
      </a:accent1>
      <a:accent2>
        <a:srgbClr val="005B7F"/>
      </a:accent2>
      <a:accent3>
        <a:srgbClr val="A6BBC8"/>
      </a:accent3>
      <a:accent4>
        <a:srgbClr val="008598"/>
      </a:accent4>
      <a:accent5>
        <a:srgbClr val="39C1CD"/>
      </a:accent5>
      <a:accent6>
        <a:srgbClr val="B2D235"/>
      </a:accent6>
      <a:hlink>
        <a:srgbClr val="179C7D"/>
      </a:hlink>
      <a:folHlink>
        <a:srgbClr val="005B7F"/>
      </a:folHlink>
    </a:clrScheme>
    <a:fontScheme name="Fraunhofer_Fonts">
      <a:majorFont>
        <a:latin typeface="Frutiger LT Com 65 Bold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Fraunhofer_Color">
      <a:dk1>
        <a:sysClr val="windowText" lastClr="000000"/>
      </a:dk1>
      <a:lt1>
        <a:sysClr val="window" lastClr="FFFFFF"/>
      </a:lt1>
      <a:dk2>
        <a:srgbClr val="F58220"/>
      </a:dk2>
      <a:lt2>
        <a:srgbClr val="A6BBC8"/>
      </a:lt2>
      <a:accent1>
        <a:srgbClr val="179C7D"/>
      </a:accent1>
      <a:accent2>
        <a:srgbClr val="005B7F"/>
      </a:accent2>
      <a:accent3>
        <a:srgbClr val="A6BBC8"/>
      </a:accent3>
      <a:accent4>
        <a:srgbClr val="008598"/>
      </a:accent4>
      <a:accent5>
        <a:srgbClr val="39C1CD"/>
      </a:accent5>
      <a:accent6>
        <a:srgbClr val="B2D235"/>
      </a:accent6>
      <a:hlink>
        <a:srgbClr val="179C7D"/>
      </a:hlink>
      <a:folHlink>
        <a:srgbClr val="005B7F"/>
      </a:folHlink>
    </a:clrScheme>
    <a:fontScheme name="Fraunhofer_Fonts">
      <a:majorFont>
        <a:latin typeface="Frutiger LT Com 65 Bold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FOKUS_PPT_Vorlage_2022_eng_final</Template>
  <TotalTime>0</TotalTime>
  <Words>1053</Words>
  <Application>Microsoft Office PowerPoint</Application>
  <PresentationFormat>Breitbild</PresentationFormat>
  <Paragraphs>129</Paragraphs>
  <Slides>12</Slides>
  <Notes>12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Arial</vt:lpstr>
      <vt:lpstr>Frutiger LT Com 45 Light</vt:lpstr>
      <vt:lpstr>Frutiger LT Com 55 Roman</vt:lpstr>
      <vt:lpstr>Frutiger LT Com 65 Bold</vt:lpstr>
      <vt:lpstr>Open Sans Semibold</vt:lpstr>
      <vt:lpstr>Wingdings</vt:lpstr>
      <vt:lpstr>Fraunhofer_Master_16-9</vt:lpstr>
      <vt:lpstr>think-cell Folie</vt:lpstr>
      <vt:lpstr>PowerPoint-Präsentation</vt:lpstr>
      <vt:lpstr>Structure</vt:lpstr>
      <vt:lpstr>Introduction</vt:lpstr>
      <vt:lpstr>Structure</vt:lpstr>
      <vt:lpstr>Example</vt:lpstr>
      <vt:lpstr>Structure</vt:lpstr>
      <vt:lpstr>Methods for Generating Functional Test Cases</vt:lpstr>
      <vt:lpstr>Methods for Generating Functional Test Cases</vt:lpstr>
      <vt:lpstr>Structure</vt:lpstr>
      <vt:lpstr>Conclusion and Open Questions</vt:lpstr>
      <vt:lpstr>References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Olberg, Pauline von</dc:creator>
  <cp:lastModifiedBy>slu</cp:lastModifiedBy>
  <cp:revision>41</cp:revision>
  <dcterms:created xsi:type="dcterms:W3CDTF">2022-07-31T10:34:14Z</dcterms:created>
  <dcterms:modified xsi:type="dcterms:W3CDTF">2022-08-10T09:26:03Z</dcterms:modified>
</cp:coreProperties>
</file>